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7" r:id="rId2"/>
    <p:sldId id="332" r:id="rId3"/>
    <p:sldId id="384" r:id="rId4"/>
    <p:sldId id="383" r:id="rId5"/>
    <p:sldId id="411" r:id="rId6"/>
    <p:sldId id="405" r:id="rId7"/>
    <p:sldId id="388" r:id="rId8"/>
    <p:sldId id="387" r:id="rId9"/>
    <p:sldId id="416" r:id="rId10"/>
    <p:sldId id="280" r:id="rId11"/>
    <p:sldId id="414" r:id="rId12"/>
    <p:sldId id="335" r:id="rId13"/>
    <p:sldId id="417" r:id="rId14"/>
    <p:sldId id="340" r:id="rId15"/>
    <p:sldId id="415" r:id="rId16"/>
    <p:sldId id="385" r:id="rId17"/>
    <p:sldId id="386" r:id="rId18"/>
    <p:sldId id="406" r:id="rId19"/>
    <p:sldId id="327" r:id="rId20"/>
    <p:sldId id="342" r:id="rId21"/>
    <p:sldId id="389" r:id="rId22"/>
    <p:sldId id="410" r:id="rId23"/>
    <p:sldId id="343" r:id="rId24"/>
    <p:sldId id="400" r:id="rId25"/>
    <p:sldId id="401" r:id="rId26"/>
    <p:sldId id="402" r:id="rId27"/>
    <p:sldId id="403" r:id="rId28"/>
    <p:sldId id="404" r:id="rId29"/>
    <p:sldId id="344" r:id="rId30"/>
    <p:sldId id="360" r:id="rId31"/>
    <p:sldId id="346" r:id="rId32"/>
    <p:sldId id="362" r:id="rId33"/>
    <p:sldId id="412" r:id="rId34"/>
    <p:sldId id="413" r:id="rId35"/>
    <p:sldId id="381" r:id="rId36"/>
  </p:sldIdLst>
  <p:sldSz cx="9144000" cy="6858000" type="screen4x3"/>
  <p:notesSz cx="6797675" cy="987425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Tol" initials="RT" lastIdx="1" clrIdx="0">
    <p:extLst>
      <p:ext uri="{19B8F6BF-5375-455C-9EA6-DF929625EA0E}">
        <p15:presenceInfo xmlns:p15="http://schemas.microsoft.com/office/powerpoint/2012/main" userId="S-1-5-21-2503082639-3578878356-3745479065-1946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56" autoAdjust="0"/>
    <p:restoredTop sz="90929"/>
  </p:normalViewPr>
  <p:slideViewPr>
    <p:cSldViewPr>
      <p:cViewPr varScale="1">
        <p:scale>
          <a:sx n="78" d="100"/>
          <a:sy n="78" d="100"/>
        </p:scale>
        <p:origin x="102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5T11:32:54.688" idx="1">
    <p:pos x="2846" y="2098"/>
    <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227331" name="Rectangle 3"/>
          <p:cNvSpPr>
            <a:spLocks noGrp="1" noChangeArrowheads="1"/>
          </p:cNvSpPr>
          <p:nvPr>
            <p:ph type="dt" sz="quarter"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de-DE"/>
          </a:p>
        </p:txBody>
      </p:sp>
      <p:sp>
        <p:nvSpPr>
          <p:cNvPr id="227332" name="Rectangle 4"/>
          <p:cNvSpPr>
            <a:spLocks noGrp="1" noChangeArrowheads="1"/>
          </p:cNvSpPr>
          <p:nvPr>
            <p:ph type="ftr" sz="quarter" idx="2"/>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de-DE"/>
          </a:p>
        </p:txBody>
      </p:sp>
      <p:sp>
        <p:nvSpPr>
          <p:cNvPr id="227333" name="Rectangle 5"/>
          <p:cNvSpPr>
            <a:spLocks noGrp="1" noChangeArrowheads="1"/>
          </p:cNvSpPr>
          <p:nvPr>
            <p:ph type="sldNum" sz="quarter" idx="3"/>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9AFC229-372A-4EEB-9DA2-9F90CD996E1B}" type="slidenum">
              <a:rPr lang="de-DE"/>
              <a:pPr/>
              <a:t>‹#›</a:t>
            </a:fld>
            <a:endParaRPr lang="de-DE"/>
          </a:p>
        </p:txBody>
      </p:sp>
    </p:spTree>
    <p:extLst>
      <p:ext uri="{BB962C8B-B14F-4D97-AF65-F5344CB8AC3E}">
        <p14:creationId xmlns:p14="http://schemas.microsoft.com/office/powerpoint/2010/main" val="1675444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2982913"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241667" name="Rectangle 3"/>
          <p:cNvSpPr>
            <a:spLocks noGrp="1" noChangeArrowheads="1"/>
          </p:cNvSpPr>
          <p:nvPr>
            <p:ph type="dt" idx="1"/>
          </p:nvPr>
        </p:nvSpPr>
        <p:spPr bwMode="auto">
          <a:xfrm>
            <a:off x="3824288" y="0"/>
            <a:ext cx="2982912"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241668" name="Rectangle 4"/>
          <p:cNvSpPr>
            <a:spLocks noGrp="1" noRot="1" noChangeAspect="1" noChangeArrowheads="1" noTextEdit="1"/>
          </p:cNvSpPr>
          <p:nvPr>
            <p:ph type="sldImg" idx="2"/>
          </p:nvPr>
        </p:nvSpPr>
        <p:spPr bwMode="auto">
          <a:xfrm>
            <a:off x="973138" y="760413"/>
            <a:ext cx="4862512" cy="3646487"/>
          </a:xfrm>
          <a:prstGeom prst="rect">
            <a:avLst/>
          </a:prstGeom>
          <a:noFill/>
          <a:ln w="9525">
            <a:solidFill>
              <a:srgbClr val="000000"/>
            </a:solidFill>
            <a:miter lim="800000"/>
            <a:headEnd/>
            <a:tailEnd/>
          </a:ln>
          <a:effectLst/>
        </p:spPr>
      </p:sp>
      <p:sp>
        <p:nvSpPr>
          <p:cNvPr id="241669" name="Rectangle 5"/>
          <p:cNvSpPr>
            <a:spLocks noGrp="1" noChangeArrowheads="1"/>
          </p:cNvSpPr>
          <p:nvPr>
            <p:ph type="body" sz="quarter" idx="3"/>
          </p:nvPr>
        </p:nvSpPr>
        <p:spPr bwMode="auto">
          <a:xfrm>
            <a:off x="917575" y="4710113"/>
            <a:ext cx="4972050" cy="4406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241670" name="Rectangle 6"/>
          <p:cNvSpPr>
            <a:spLocks noGrp="1" noChangeArrowheads="1"/>
          </p:cNvSpPr>
          <p:nvPr>
            <p:ph type="ftr" sz="quarter" idx="4"/>
          </p:nvPr>
        </p:nvSpPr>
        <p:spPr bwMode="auto">
          <a:xfrm>
            <a:off x="0" y="9345613"/>
            <a:ext cx="2982913"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241671" name="Rectangle 7"/>
          <p:cNvSpPr>
            <a:spLocks noGrp="1" noChangeArrowheads="1"/>
          </p:cNvSpPr>
          <p:nvPr>
            <p:ph type="sldNum" sz="quarter" idx="5"/>
          </p:nvPr>
        </p:nvSpPr>
        <p:spPr bwMode="auto">
          <a:xfrm>
            <a:off x="3824288" y="9345613"/>
            <a:ext cx="2982912"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1A5EAED-3EEF-4C18-BE64-01091964538B}" type="slidenum">
              <a:rPr lang="en-GB"/>
              <a:pPr/>
              <a:t>‹#›</a:t>
            </a:fld>
            <a:endParaRPr lang="en-GB"/>
          </a:p>
        </p:txBody>
      </p:sp>
    </p:spTree>
    <p:extLst>
      <p:ext uri="{BB962C8B-B14F-4D97-AF65-F5344CB8AC3E}">
        <p14:creationId xmlns:p14="http://schemas.microsoft.com/office/powerpoint/2010/main" val="42782773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1</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604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2E44E-4258-4D72-8973-64C2FB11794B}" type="slidenum">
              <a:rPr lang="en-GB"/>
              <a:pPr/>
              <a:t>14</a:t>
            </a:fld>
            <a:endParaRPr lang="en-GB"/>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846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15</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0987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07346-DADF-4310-8145-D19821050D69}" type="slidenum">
              <a:rPr lang="en-GB"/>
              <a:pPr/>
              <a:t>16</a:t>
            </a:fld>
            <a:endParaRPr lang="en-GB"/>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11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76392-739A-46CF-A3DE-DDACD959ACD0}" type="slidenum">
              <a:rPr lang="en-GB"/>
              <a:pPr/>
              <a:t>17</a:t>
            </a:fld>
            <a:endParaRPr lang="en-GB"/>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858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510AEF-8F0E-45E1-8977-5177726B9164}" type="slidenum">
              <a:rPr lang="en-GB"/>
              <a:pPr/>
              <a:t>18</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081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12C33-58F8-4AB6-B5F1-C6841CCFD87A}" type="slidenum">
              <a:rPr lang="en-GB"/>
              <a:pPr/>
              <a:t>19</a:t>
            </a:fld>
            <a:endParaRPr lang="en-GB"/>
          </a:p>
        </p:txBody>
      </p:sp>
      <p:sp>
        <p:nvSpPr>
          <p:cNvPr id="306178" name="Rectangle 2"/>
          <p:cNvSpPr>
            <a:spLocks noGrp="1" noRot="1" noChangeAspect="1" noChangeArrowheads="1" noTextEdit="1"/>
          </p:cNvSpPr>
          <p:nvPr>
            <p:ph type="sldImg"/>
          </p:nvPr>
        </p:nvSpPr>
        <p:spPr>
          <a:xfrm>
            <a:off x="931863" y="741363"/>
            <a:ext cx="4935537" cy="3702050"/>
          </a:xfrm>
          <a:ln/>
        </p:spPr>
      </p:sp>
      <p:sp>
        <p:nvSpPr>
          <p:cNvPr id="306179" name="Rectangle 3"/>
          <p:cNvSpPr>
            <a:spLocks noGrp="1" noChangeArrowheads="1"/>
          </p:cNvSpPr>
          <p:nvPr>
            <p:ph type="body" idx="1"/>
          </p:nvPr>
        </p:nvSpPr>
        <p:spPr>
          <a:xfrm>
            <a:off x="906463" y="4691063"/>
            <a:ext cx="4984750" cy="4443412"/>
          </a:xfrm>
        </p:spPr>
        <p:txBody>
          <a:bodyPr/>
          <a:lstStyle/>
          <a:p>
            <a:endParaRPr lang="en-US"/>
          </a:p>
        </p:txBody>
      </p:sp>
    </p:spTree>
    <p:extLst>
      <p:ext uri="{BB962C8B-B14F-4D97-AF65-F5344CB8AC3E}">
        <p14:creationId xmlns:p14="http://schemas.microsoft.com/office/powerpoint/2010/main" val="355535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510AEF-8F0E-45E1-8977-5177726B9164}" type="slidenum">
              <a:rPr lang="en-GB"/>
              <a:pPr/>
              <a:t>20</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6403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9F336E-E561-40B8-87E3-B60C68FF465C}" type="slidenum">
              <a:rPr lang="en-US" altLang="en-US" sz="1200"/>
              <a:pPr eaLnBrk="1" hangingPunct="1"/>
              <a:t>21</a:t>
            </a:fld>
            <a:endParaRPr lang="en-US" altLang="en-US" sz="1200"/>
          </a:p>
        </p:txBody>
      </p:sp>
      <p:sp>
        <p:nvSpPr>
          <p:cNvPr id="20483" name="Rectangle 2"/>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72535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E37A6CE-8F96-4C0E-A6EC-DD44821D3481}" type="slidenum">
              <a:rPr lang="en-US" altLang="en-US" sz="1200"/>
              <a:pPr eaLnBrk="1" hangingPunct="1"/>
              <a:t>22</a:t>
            </a:fld>
            <a:endParaRPr lang="en-US" altLang="en-US" sz="1200"/>
          </a:p>
        </p:txBody>
      </p:sp>
      <p:sp>
        <p:nvSpPr>
          <p:cNvPr id="2253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60863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98F0E50-C048-4EFA-B7B2-B8E0E068DC02}" type="slidenum">
              <a:rPr lang="en-GB"/>
              <a:pPr/>
              <a:t>23</a:t>
            </a:fld>
            <a:endParaRPr lang="en-GB"/>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8846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2</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754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35BDA0A-ED4A-449A-9A4A-9E4519E54DCB}" type="slidenum">
              <a:rPr lang="en-US" altLang="en-US" sz="1200"/>
              <a:pPr eaLnBrk="1" hangingPunct="1"/>
              <a:t>24</a:t>
            </a:fld>
            <a:endParaRPr lang="en-US" altLang="en-US" sz="1200"/>
          </a:p>
        </p:txBody>
      </p:sp>
      <p:sp>
        <p:nvSpPr>
          <p:cNvPr id="31747"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Sherwin Rosen, Kelvin</a:t>
            </a:r>
            <a:r>
              <a:rPr lang="en-US" altLang="en-US" baseline="0" dirty="0"/>
              <a:t> Lancaster</a:t>
            </a:r>
            <a:endParaRPr lang="en-US" altLang="en-US" dirty="0"/>
          </a:p>
        </p:txBody>
      </p:sp>
    </p:spTree>
    <p:extLst>
      <p:ext uri="{BB962C8B-B14F-4D97-AF65-F5344CB8AC3E}">
        <p14:creationId xmlns:p14="http://schemas.microsoft.com/office/powerpoint/2010/main" val="148758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5E1A95B-30EF-4DA7-974C-E5D08F8DFBFE}" type="slidenum">
              <a:rPr lang="en-US" altLang="en-US" sz="1200"/>
              <a:pPr eaLnBrk="1" hangingPunct="1"/>
              <a:t>25</a:t>
            </a:fld>
            <a:endParaRPr lang="en-US" altLang="en-US" sz="1200"/>
          </a:p>
        </p:txBody>
      </p:sp>
      <p:sp>
        <p:nvSpPr>
          <p:cNvPr id="3277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81035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7837F28-BBEB-43D6-BDEB-309CC90BE1B8}" type="slidenum">
              <a:rPr lang="en-US" altLang="en-US" sz="1200"/>
              <a:pPr eaLnBrk="1" hangingPunct="1"/>
              <a:t>26</a:t>
            </a:fld>
            <a:endParaRPr lang="en-US" altLang="en-US" sz="1200"/>
          </a:p>
        </p:txBody>
      </p:sp>
      <p:sp>
        <p:nvSpPr>
          <p:cNvPr id="33795"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Harold </a:t>
            </a:r>
            <a:r>
              <a:rPr lang="en-US" altLang="en-US" dirty="0" err="1"/>
              <a:t>Hotelling</a:t>
            </a:r>
            <a:r>
              <a:rPr lang="en-US" altLang="en-US" dirty="0"/>
              <a:t>,</a:t>
            </a:r>
            <a:r>
              <a:rPr lang="en-US" altLang="en-US" baseline="0" dirty="0"/>
              <a:t> Marion Clawson</a:t>
            </a:r>
            <a:endParaRPr lang="en-US" altLang="en-US" dirty="0"/>
          </a:p>
        </p:txBody>
      </p:sp>
    </p:spTree>
    <p:extLst>
      <p:ext uri="{BB962C8B-B14F-4D97-AF65-F5344CB8AC3E}">
        <p14:creationId xmlns:p14="http://schemas.microsoft.com/office/powerpoint/2010/main" val="384592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4605678-FE20-42D6-8EE6-33D5668B0F19}" type="slidenum">
              <a:rPr lang="en-US" altLang="en-US" sz="1200"/>
              <a:pPr eaLnBrk="1" hangingPunct="1"/>
              <a:t>27</a:t>
            </a:fld>
            <a:endParaRPr lang="en-US" altLang="en-US" sz="1200"/>
          </a:p>
        </p:txBody>
      </p:sp>
      <p:sp>
        <p:nvSpPr>
          <p:cNvPr id="34819"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t>Siegfried von </a:t>
            </a:r>
            <a:r>
              <a:rPr lang="en-US" altLang="en-US" dirty="0" err="1"/>
              <a:t>Ciriacy</a:t>
            </a:r>
            <a:r>
              <a:rPr lang="en-US" altLang="en-US" baseline="0" dirty="0"/>
              <a:t> </a:t>
            </a:r>
            <a:r>
              <a:rPr lang="en-US" altLang="en-US" baseline="0" dirty="0" err="1"/>
              <a:t>Wantrup</a:t>
            </a:r>
            <a:endParaRPr lang="en-US" altLang="en-US" dirty="0"/>
          </a:p>
        </p:txBody>
      </p:sp>
    </p:spTree>
    <p:extLst>
      <p:ext uri="{BB962C8B-B14F-4D97-AF65-F5344CB8AC3E}">
        <p14:creationId xmlns:p14="http://schemas.microsoft.com/office/powerpoint/2010/main" val="48100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10B0BB8-0263-429A-B483-3CD42B6AD3D4}" type="slidenum">
              <a:rPr lang="en-US" altLang="en-US" sz="1200"/>
              <a:pPr eaLnBrk="1" hangingPunct="1"/>
              <a:t>28</a:t>
            </a:fld>
            <a:endParaRPr lang="en-US" altLang="en-US" sz="1200"/>
          </a:p>
        </p:txBody>
      </p:sp>
      <p:sp>
        <p:nvSpPr>
          <p:cNvPr id="35843"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321780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29</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a:t>Robert </a:t>
            </a:r>
            <a:r>
              <a:rPr lang="en-US" dirty="0" err="1"/>
              <a:t>Willig</a:t>
            </a:r>
            <a:endParaRPr lang="en-US" dirty="0"/>
          </a:p>
        </p:txBody>
      </p:sp>
    </p:spTree>
    <p:extLst>
      <p:ext uri="{BB962C8B-B14F-4D97-AF65-F5344CB8AC3E}">
        <p14:creationId xmlns:p14="http://schemas.microsoft.com/office/powerpoint/2010/main" val="630706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32</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8952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4</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531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6</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149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8</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8821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10</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6123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11</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0764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2F570-2C82-4ED1-9868-783ECC18B7AC}" type="slidenum">
              <a:rPr lang="en-GB"/>
              <a:pPr/>
              <a:t>12</a:t>
            </a:fld>
            <a:endParaRPr lang="en-GB"/>
          </a:p>
        </p:txBody>
      </p:sp>
      <p:sp>
        <p:nvSpPr>
          <p:cNvPr id="323586" name="Rectangle 2"/>
          <p:cNvSpPr>
            <a:spLocks noGrp="1" noRot="1" noChangeAspect="1" noChangeArrowheads="1" noTextEdit="1"/>
          </p:cNvSpPr>
          <p:nvPr>
            <p:ph type="sldImg"/>
          </p:nvPr>
        </p:nvSpPr>
        <p:spPr>
          <a:xfrm>
            <a:off x="931863" y="741363"/>
            <a:ext cx="4935537" cy="3702050"/>
          </a:xfrm>
          <a:ln/>
        </p:spPr>
      </p:sp>
      <p:sp>
        <p:nvSpPr>
          <p:cNvPr id="323587" name="Rectangle 3"/>
          <p:cNvSpPr>
            <a:spLocks noGrp="1" noChangeArrowheads="1"/>
          </p:cNvSpPr>
          <p:nvPr>
            <p:ph type="body" idx="1"/>
          </p:nvPr>
        </p:nvSpPr>
        <p:spPr>
          <a:xfrm>
            <a:off x="679450" y="4691063"/>
            <a:ext cx="5438775" cy="4443412"/>
          </a:xfrm>
        </p:spPr>
        <p:txBody>
          <a:bodyPr/>
          <a:lstStyle/>
          <a:p>
            <a:endParaRPr lang="en-US"/>
          </a:p>
        </p:txBody>
      </p:sp>
    </p:spTree>
    <p:extLst>
      <p:ext uri="{BB962C8B-B14F-4D97-AF65-F5344CB8AC3E}">
        <p14:creationId xmlns:p14="http://schemas.microsoft.com/office/powerpoint/2010/main" val="335255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13</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27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0E102DA-FD46-4C6E-8768-E89C3DB0C103}"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0789DC0-65E9-46D0-8551-9228623B7EE9}"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A9C7EED-6B9E-4A9F-819C-40AE88555FD3}"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1718D46D-A6DA-410E-B770-DBA99FC3D23E}"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E2DBB97-0D8D-4DFA-9A62-19133522806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AD68BCC-224C-49EE-BA2A-C4400298B436}"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F320A79-B9D2-46D7-85F2-E8481A31DF6F}"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961C7F96-E80A-44B7-B4BE-AC4C19E94848}"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F78CDD09-725F-4FB1-9764-3D83304C38EE}"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FBD8AB2-C737-4974-B866-24A088D38BFF}"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D940B30-CC23-4224-B847-78726A8401F7}"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988D802-93CD-4EC5-B3FC-A1D2F0DC2102}"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5EEEB61-D63C-4AEF-A8FB-93D0E2D92D20}"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r>
              <a:rPr lang="de-DE" sz="4000" dirty="0">
                <a:latin typeface="Candara" panose="020E0502030303020204" pitchFamily="34" charset="0"/>
              </a:rPr>
              <a:t>Impacts and Valuation</a:t>
            </a:r>
            <a:endParaRPr lang="en-GB" sz="4000" dirty="0">
              <a:latin typeface="Candara" panose="020E0502030303020204" pitchFamily="34" charset="0"/>
            </a:endParaRPr>
          </a:p>
        </p:txBody>
      </p:sp>
      <p:sp>
        <p:nvSpPr>
          <p:cNvPr id="6" name="Rectangle 3">
            <a:extLst>
              <a:ext uri="{FF2B5EF4-FFF2-40B4-BE49-F238E27FC236}">
                <a16:creationId xmlns:a16="http://schemas.microsoft.com/office/drawing/2014/main" id="{E1AC08AD-085F-47E6-A9FB-7EAD7E8B9872}"/>
              </a:ext>
            </a:extLst>
          </p:cNvPr>
          <p:cNvSpPr txBox="1">
            <a:spLocks noChangeArrowheads="1"/>
          </p:cNvSpPr>
          <p:nvPr/>
        </p:nvSpPr>
        <p:spPr bwMode="auto">
          <a:xfrm>
            <a:off x="708378" y="11430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de-DE" kern="0" dirty="0">
                <a:latin typeface="Candara" panose="020E0502030303020204" pitchFamily="34" charset="0"/>
              </a:rPr>
              <a:t>Science and scenarios</a:t>
            </a:r>
          </a:p>
          <a:p>
            <a:r>
              <a:rPr lang="de-DE" kern="0" dirty="0">
                <a:latin typeface="Candara" panose="020E0502030303020204" pitchFamily="34" charset="0"/>
              </a:rPr>
              <a:t>Abatement costs</a:t>
            </a:r>
          </a:p>
          <a:p>
            <a:r>
              <a:rPr lang="de-DE" kern="0" dirty="0">
                <a:latin typeface="Candara" panose="020E0502030303020204" pitchFamily="34" charset="0"/>
              </a:rPr>
              <a:t>Instruments for emission reduction</a:t>
            </a:r>
          </a:p>
          <a:p>
            <a:r>
              <a:rPr lang="de-DE" b="1" kern="0" dirty="0">
                <a:latin typeface="Candara" panose="020E0502030303020204" pitchFamily="34" charset="0"/>
              </a:rPr>
              <a:t>Impacts of climate change; valuation</a:t>
            </a:r>
          </a:p>
          <a:p>
            <a:r>
              <a:rPr lang="de-DE" kern="0" dirty="0">
                <a:latin typeface="Candara" panose="020E0502030303020204" pitchFamily="34" charset="0"/>
              </a:rPr>
              <a:t>Economic impacts; marginals; distribution</a:t>
            </a:r>
          </a:p>
          <a:p>
            <a:r>
              <a:rPr lang="de-DE" kern="0" dirty="0">
                <a:latin typeface="Candara" panose="020E0502030303020204" pitchFamily="34" charset="0"/>
              </a:rPr>
              <a:t>Impacts and development</a:t>
            </a:r>
          </a:p>
          <a:p>
            <a:r>
              <a:rPr lang="de-DE" kern="0" dirty="0">
                <a:latin typeface="Candara" panose="020E0502030303020204" pitchFamily="34" charset="0"/>
              </a:rPr>
              <a:t>Adaptation policy</a:t>
            </a:r>
          </a:p>
          <a:p>
            <a:r>
              <a:rPr lang="de-DE" kern="0" dirty="0">
                <a:latin typeface="Candara" panose="020E0502030303020204" pitchFamily="34" charset="0"/>
              </a:rPr>
              <a:t>Optimal climate policy</a:t>
            </a:r>
          </a:p>
          <a:p>
            <a:r>
              <a:rPr lang="de-DE" kern="0" dirty="0">
                <a:latin typeface="Candara" panose="020E0502030303020204" pitchFamily="34" charset="0"/>
              </a:rPr>
              <a:t>Discounting, equity, uncertainty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-2</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latin typeface="Candara" panose="020E0502030303020204" pitchFamily="34" charset="0"/>
              </a:rPr>
              <a:t>Climate change also affects human health, through heat stress (cardiovascular, respiratory), cold stress (cardiovascular), vector-borne diseases (malaria, dengue fever, schistosomiasis), other infectuous diseases (cholera), water and food quantity and quality, air pollution, and extreme weather events</a:t>
            </a:r>
          </a:p>
          <a:p>
            <a:pPr>
              <a:lnSpc>
                <a:spcPct val="90000"/>
              </a:lnSpc>
              <a:buNone/>
            </a:pPr>
            <a:endParaRPr lang="en-GB" sz="2800" dirty="0">
              <a:latin typeface="Comic Sans MS"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-3</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latin typeface="Candara" panose="020E0502030303020204" pitchFamily="34" charset="0"/>
              </a:rPr>
              <a:t>Sea level rise leads to land loss</a:t>
            </a:r>
          </a:p>
          <a:p>
            <a:pPr>
              <a:lnSpc>
                <a:spcPct val="90000"/>
              </a:lnSpc>
              <a:buNone/>
            </a:pPr>
            <a:endParaRPr lang="en-GB" sz="2800" dirty="0">
              <a:latin typeface="Comic Sans MS" pitchFamily="66" charset="0"/>
            </a:endParaRPr>
          </a:p>
        </p:txBody>
      </p:sp>
    </p:spTree>
    <p:extLst>
      <p:ext uri="{BB962C8B-B14F-4D97-AF65-F5344CB8AC3E}">
        <p14:creationId xmlns:p14="http://schemas.microsoft.com/office/powerpoint/2010/main" val="13013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971089" y="6139656"/>
            <a:ext cx="7772400" cy="765175"/>
          </a:xfrm>
        </p:spPr>
        <p:txBody>
          <a:bodyPr/>
          <a:lstStyle/>
          <a:p>
            <a:r>
              <a:rPr lang="de-DE" sz="3200" dirty="0">
                <a:latin typeface="Candara" panose="020E0502030303020204" pitchFamily="34" charset="0"/>
              </a:rPr>
              <a:t>The Gruenspecht Rule of Adaptation</a:t>
            </a:r>
            <a:endParaRPr lang="en-GB" sz="3200" dirty="0">
              <a:latin typeface="Candara" panose="020E0502030303020204" pitchFamily="34" charset="0"/>
            </a:endParaRPr>
          </a:p>
        </p:txBody>
      </p:sp>
      <p:pic>
        <p:nvPicPr>
          <p:cNvPr id="322563" name="Picture 3" descr="pic_wonder_grand_beach_lg"/>
          <p:cNvPicPr>
            <a:picLocks noChangeAspect="1" noChangeArrowheads="1"/>
          </p:cNvPicPr>
          <p:nvPr/>
        </p:nvPicPr>
        <p:blipFill>
          <a:blip r:embed="rId3" cstate="print"/>
          <a:srcRect/>
          <a:stretch>
            <a:fillRect/>
          </a:stretch>
        </p:blipFill>
        <p:spPr bwMode="auto">
          <a:xfrm>
            <a:off x="539750" y="44450"/>
            <a:ext cx="8208963" cy="6157913"/>
          </a:xfrm>
          <a:prstGeom prst="rect">
            <a:avLst/>
          </a:prstGeom>
          <a:noFill/>
        </p:spPr>
      </p:pic>
      <p:pic>
        <p:nvPicPr>
          <p:cNvPr id="3" name="Picture 2" descr="A person wearing a suit and tie&#10;&#10;Description automatically generated">
            <a:extLst>
              <a:ext uri="{FF2B5EF4-FFF2-40B4-BE49-F238E27FC236}">
                <a16:creationId xmlns:a16="http://schemas.microsoft.com/office/drawing/2014/main" id="{0BED9177-EFED-4F62-A101-C6CA159FB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 y="5686528"/>
            <a:ext cx="976313" cy="11879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-3</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latin typeface="Candara" panose="020E0502030303020204" pitchFamily="34" charset="0"/>
              </a:rPr>
              <a:t>Sea level rise leads to land loss and higher costs for coastal protection, wetland loss, saltwater intrusion</a:t>
            </a:r>
          </a:p>
          <a:p>
            <a:pPr>
              <a:lnSpc>
                <a:spcPct val="90000"/>
              </a:lnSpc>
              <a:buNone/>
            </a:pPr>
            <a:endParaRPr lang="en-GB" sz="2800" dirty="0">
              <a:latin typeface="Comic Sans MS" pitchFamily="66" charset="0"/>
            </a:endParaRPr>
          </a:p>
        </p:txBody>
      </p:sp>
    </p:spTree>
    <p:extLst>
      <p:ext uri="{BB962C8B-B14F-4D97-AF65-F5344CB8AC3E}">
        <p14:creationId xmlns:p14="http://schemas.microsoft.com/office/powerpoint/2010/main" val="255634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descr="fig-6-8"/>
          <p:cNvPicPr>
            <a:picLocks noChangeAspect="1" noChangeArrowheads="1"/>
          </p:cNvPicPr>
          <p:nvPr/>
        </p:nvPicPr>
        <p:blipFill>
          <a:blip r:embed="rId3" cstate="print"/>
          <a:srcRect/>
          <a:stretch>
            <a:fillRect/>
          </a:stretch>
        </p:blipFill>
        <p:spPr bwMode="auto">
          <a:xfrm>
            <a:off x="76200" y="228600"/>
            <a:ext cx="8991600" cy="583882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 both in managed and in unmanaged systems</a:t>
            </a:r>
          </a:p>
        </p:txBody>
      </p:sp>
    </p:spTree>
    <p:extLst>
      <p:ext uri="{BB962C8B-B14F-4D97-AF65-F5344CB8AC3E}">
        <p14:creationId xmlns:p14="http://schemas.microsoft.com/office/powerpoint/2010/main" val="11790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736" y="10668"/>
            <a:ext cx="5748528" cy="6836664"/>
          </a:xfrm>
          <a:prstGeom prst="rect">
            <a:avLst/>
          </a:prstGeom>
        </p:spPr>
      </p:pic>
    </p:spTree>
    <p:extLst>
      <p:ext uri="{BB962C8B-B14F-4D97-AF65-F5344CB8AC3E}">
        <p14:creationId xmlns:p14="http://schemas.microsoft.com/office/powerpoint/2010/main" val="61231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descr="fig-5-3"/>
          <p:cNvPicPr>
            <a:picLocks noChangeAspect="1" noChangeArrowheads="1"/>
          </p:cNvPicPr>
          <p:nvPr/>
        </p:nvPicPr>
        <p:blipFill>
          <a:blip r:embed="rId3" cstate="print"/>
          <a:srcRect/>
          <a:stretch>
            <a:fillRect/>
          </a:stretch>
        </p:blipFill>
        <p:spPr bwMode="auto">
          <a:xfrm>
            <a:off x="152400" y="293688"/>
            <a:ext cx="8915400" cy="5116512"/>
          </a:xfrm>
          <a:prstGeom prst="rect">
            <a:avLst/>
          </a:prstGeom>
          <a:noFill/>
        </p:spPr>
      </p:pic>
    </p:spTree>
    <p:extLst>
      <p:ext uri="{BB962C8B-B14F-4D97-AF65-F5344CB8AC3E}">
        <p14:creationId xmlns:p14="http://schemas.microsoft.com/office/powerpoint/2010/main" val="1301973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7772400" cy="1143000"/>
          </a:xfrm>
        </p:spPr>
        <p:txBody>
          <a:bodyPr/>
          <a:lstStyle/>
          <a:p>
            <a:pPr eaLnBrk="1" hangingPunct="1"/>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9219" name="Rectangle 3"/>
          <p:cNvSpPr>
            <a:spLocks noGrp="1" noChangeArrowheads="1"/>
          </p:cNvSpPr>
          <p:nvPr>
            <p:ph type="body" idx="1"/>
          </p:nvPr>
        </p:nvSpPr>
        <p:spPr>
          <a:xfrm>
            <a:off x="609600" y="1143000"/>
            <a:ext cx="7772400" cy="5029200"/>
          </a:xfrm>
        </p:spPr>
        <p:txBody>
          <a:bodyPr/>
          <a:lstStyle/>
          <a:p>
            <a:pPr eaLnBrk="1" hangingPunct="1">
              <a:lnSpc>
                <a:spcPct val="90000"/>
              </a:lnSpc>
            </a:pPr>
            <a:r>
              <a:rPr lang="de-DE" sz="2800" dirty="0">
                <a:latin typeface="Candara" panose="020E0502030303020204" pitchFamily="34" charset="0"/>
              </a:rPr>
              <a:t>Climate change has many different impacts, with different effects for different countries, sectors, times</a:t>
            </a:r>
          </a:p>
          <a:p>
            <a:pPr eaLnBrk="1" hangingPunct="1">
              <a:lnSpc>
                <a:spcPct val="90000"/>
              </a:lnSpc>
            </a:pPr>
            <a:r>
              <a:rPr lang="de-DE" sz="2800" dirty="0">
                <a:latin typeface="Candara" panose="020E0502030303020204" pitchFamily="34" charset="0"/>
              </a:rPr>
              <a:t>If one wants to get insights, high level indicators need to be used</a:t>
            </a:r>
          </a:p>
        </p:txBody>
      </p:sp>
    </p:spTree>
    <p:extLst>
      <p:ext uri="{BB962C8B-B14F-4D97-AF65-F5344CB8AC3E}">
        <p14:creationId xmlns:p14="http://schemas.microsoft.com/office/powerpoint/2010/main" val="167173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ChangeAspect="1" noChangeArrowheads="1"/>
          </p:cNvPicPr>
          <p:nvPr/>
        </p:nvPicPr>
        <p:blipFill>
          <a:blip r:embed="rId3" cstate="print"/>
          <a:srcRect/>
          <a:stretch>
            <a:fillRect/>
          </a:stretch>
        </p:blipFill>
        <p:spPr bwMode="auto">
          <a:xfrm>
            <a:off x="457200" y="450850"/>
            <a:ext cx="8686800" cy="4200525"/>
          </a:xfrm>
          <a:prstGeom prst="rect">
            <a:avLst/>
          </a:prstGeom>
          <a:noFill/>
          <a:ln w="9525">
            <a:noFill/>
            <a:miter lim="800000"/>
            <a:headEnd/>
            <a:tailEnd/>
          </a:ln>
          <a:effectLst/>
        </p:spPr>
      </p:pic>
      <p:sp>
        <p:nvSpPr>
          <p:cNvPr id="305155" name="Text Box 3"/>
          <p:cNvSpPr txBox="1">
            <a:spLocks noChangeArrowheads="1"/>
          </p:cNvSpPr>
          <p:nvPr/>
        </p:nvSpPr>
        <p:spPr bwMode="auto">
          <a:xfrm>
            <a:off x="2667000" y="4114800"/>
            <a:ext cx="8382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Year</a:t>
            </a:r>
            <a:endParaRPr lang="en-AU" altLang="en-US" sz="2000" b="1">
              <a:latin typeface="Arial Narrow" pitchFamily="34" charset="0"/>
            </a:endParaRPr>
          </a:p>
        </p:txBody>
      </p:sp>
      <p:sp>
        <p:nvSpPr>
          <p:cNvPr id="305156" name="Text Box 4"/>
          <p:cNvSpPr txBox="1">
            <a:spLocks noChangeArrowheads="1"/>
          </p:cNvSpPr>
          <p:nvPr/>
        </p:nvSpPr>
        <p:spPr bwMode="auto">
          <a:xfrm rot="16200000">
            <a:off x="-1249362" y="2316162"/>
            <a:ext cx="28956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Global mean warming </a:t>
            </a:r>
            <a:r>
              <a:rPr lang="en-US" altLang="en-US" sz="2000" b="1" baseline="30000">
                <a:latin typeface="Arial Narrow" pitchFamily="34" charset="0"/>
              </a:rPr>
              <a:t>o</a:t>
            </a:r>
            <a:r>
              <a:rPr lang="en-US" altLang="en-US" sz="2000" b="1">
                <a:latin typeface="Arial Narrow" pitchFamily="34" charset="0"/>
              </a:rPr>
              <a:t>C</a:t>
            </a:r>
            <a:endParaRPr lang="en-AU" altLang="en-US" sz="2000" b="1">
              <a:latin typeface="Arial Narrow" pitchFamily="34" charset="0"/>
            </a:endParaRPr>
          </a:p>
        </p:txBody>
      </p:sp>
      <p:sp>
        <p:nvSpPr>
          <p:cNvPr id="305157" name="Text Box 5"/>
          <p:cNvSpPr txBox="1">
            <a:spLocks noChangeArrowheads="1"/>
          </p:cNvSpPr>
          <p:nvPr/>
        </p:nvSpPr>
        <p:spPr bwMode="auto">
          <a:xfrm>
            <a:off x="4419600" y="5105400"/>
            <a:ext cx="4572000" cy="1465263"/>
          </a:xfrm>
          <a:prstGeom prst="rect">
            <a:avLst/>
          </a:prstGeom>
          <a:noFill/>
          <a:ln w="9525">
            <a:noFill/>
            <a:miter lim="800000"/>
            <a:headEnd/>
            <a:tailEnd/>
          </a:ln>
          <a:effectLst/>
        </p:spPr>
        <p:txBody>
          <a:bodyPr>
            <a:spAutoFit/>
          </a:bodyPr>
          <a:lstStyle/>
          <a:p>
            <a:r>
              <a:rPr lang="en-US" altLang="en-US" sz="1800">
                <a:latin typeface="Arial Narrow" pitchFamily="34" charset="0"/>
              </a:rPr>
              <a:t>I   </a:t>
            </a:r>
            <a:r>
              <a:rPr lang="en-AU" altLang="en-US" sz="1800">
                <a:latin typeface="Arial Narrow" pitchFamily="34" charset="0"/>
              </a:rPr>
              <a:t>Risks to Unique and Threatened Systems</a:t>
            </a:r>
          </a:p>
          <a:p>
            <a:r>
              <a:rPr lang="en-US" altLang="en-US" sz="1800">
                <a:latin typeface="Arial Narrow" pitchFamily="34" charset="0"/>
              </a:rPr>
              <a:t>II  </a:t>
            </a:r>
            <a:r>
              <a:rPr lang="en-AU" altLang="en-US" sz="1800">
                <a:latin typeface="Arial Narrow" pitchFamily="34" charset="0"/>
              </a:rPr>
              <a:t>Risks from Extreme Climate Events</a:t>
            </a:r>
          </a:p>
          <a:p>
            <a:r>
              <a:rPr lang="en-US" altLang="en-US" sz="1800">
                <a:latin typeface="Arial Narrow" pitchFamily="34" charset="0"/>
              </a:rPr>
              <a:t>III </a:t>
            </a:r>
            <a:r>
              <a:rPr lang="en-AU" altLang="en-US" sz="1800">
                <a:latin typeface="Arial Narrow" pitchFamily="34" charset="0"/>
              </a:rPr>
              <a:t>Distribution of Impacts</a:t>
            </a:r>
          </a:p>
          <a:p>
            <a:r>
              <a:rPr lang="en-US" altLang="en-US" sz="1800">
                <a:latin typeface="Arial Narrow" pitchFamily="34" charset="0"/>
              </a:rPr>
              <a:t>IV </a:t>
            </a:r>
            <a:r>
              <a:rPr lang="en-AU" altLang="en-US" sz="1800">
                <a:latin typeface="Arial Narrow" pitchFamily="34" charset="0"/>
              </a:rPr>
              <a:t>Aggregate Impacts</a:t>
            </a:r>
          </a:p>
          <a:p>
            <a:r>
              <a:rPr lang="en-US" altLang="en-US" sz="1800">
                <a:latin typeface="Arial Narrow" pitchFamily="34" charset="0"/>
              </a:rPr>
              <a:t>V  </a:t>
            </a:r>
            <a:r>
              <a:rPr lang="en-AU" altLang="en-US" sz="1800">
                <a:latin typeface="Arial Narrow" pitchFamily="34" charset="0"/>
              </a:rPr>
              <a:t>Risks from Future Large-Scale Discontinuities</a:t>
            </a:r>
          </a:p>
        </p:txBody>
      </p:sp>
      <p:sp>
        <p:nvSpPr>
          <p:cNvPr id="305159" name="Text Box 7"/>
          <p:cNvSpPr txBox="1">
            <a:spLocks noChangeArrowheads="1"/>
          </p:cNvSpPr>
          <p:nvPr/>
        </p:nvSpPr>
        <p:spPr bwMode="auto">
          <a:xfrm>
            <a:off x="136525" y="6189663"/>
            <a:ext cx="2401888" cy="396875"/>
          </a:xfrm>
          <a:prstGeom prst="rect">
            <a:avLst/>
          </a:prstGeom>
          <a:noFill/>
          <a:ln w="9525">
            <a:noFill/>
            <a:miter lim="800000"/>
            <a:headEnd/>
            <a:tailEnd/>
          </a:ln>
          <a:effectLst/>
        </p:spPr>
        <p:txBody>
          <a:bodyPr wrap="none">
            <a:spAutoFit/>
          </a:bodyPr>
          <a:lstStyle/>
          <a:p>
            <a:r>
              <a:rPr lang="de-DE" sz="2000">
                <a:latin typeface="Comic Sans MS" pitchFamily="66" charset="0"/>
              </a:rPr>
              <a:t>Source: IPCC 2001</a:t>
            </a:r>
            <a:endParaRPr lang="en-US" sz="2000">
              <a:latin typeface="Comic Sans MS" pitchFamily="66"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 </a:t>
            </a:r>
            <a:r>
              <a:rPr lang="de-DE" sz="2800" dirty="0">
                <a:solidFill>
                  <a:schemeClr val="bg1">
                    <a:lumMod val="50000"/>
                  </a:schemeClr>
                </a:solidFill>
                <a:latin typeface="Candara" panose="020E0502030303020204" pitchFamily="34" charset="0"/>
              </a:rPr>
              <a:t>both in managed and</a:t>
            </a:r>
            <a:r>
              <a:rPr lang="de-DE" sz="2800" dirty="0">
                <a:latin typeface="Candara" panose="020E0502030303020204" pitchFamily="34" charset="0"/>
              </a:rPr>
              <a:t> in unmanaged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7772400" cy="1143000"/>
          </a:xfrm>
        </p:spPr>
        <p:txBody>
          <a:bodyPr/>
          <a:lstStyle/>
          <a:p>
            <a:pPr eaLnBrk="1" hangingPunct="1"/>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9219" name="Rectangle 3"/>
          <p:cNvSpPr>
            <a:spLocks noGrp="1" noChangeArrowheads="1"/>
          </p:cNvSpPr>
          <p:nvPr>
            <p:ph type="body" idx="1"/>
          </p:nvPr>
        </p:nvSpPr>
        <p:spPr>
          <a:xfrm>
            <a:off x="609600" y="1143000"/>
            <a:ext cx="7772400" cy="5029200"/>
          </a:xfrm>
        </p:spPr>
        <p:txBody>
          <a:bodyPr/>
          <a:lstStyle/>
          <a:p>
            <a:pPr eaLnBrk="1" hangingPunct="1">
              <a:lnSpc>
                <a:spcPct val="90000"/>
              </a:lnSpc>
            </a:pPr>
            <a:r>
              <a:rPr lang="de-DE" sz="2800" dirty="0">
                <a:solidFill>
                  <a:schemeClr val="bg1">
                    <a:lumMod val="50000"/>
                  </a:schemeClr>
                </a:solidFill>
                <a:latin typeface="Candara" panose="020E0502030303020204" pitchFamily="34" charset="0"/>
              </a:rPr>
              <a:t>Climate change has many different impacts, with different effects for different countries, sectors, times</a:t>
            </a:r>
          </a:p>
          <a:p>
            <a:pPr eaLnBrk="1" hangingPunct="1">
              <a:lnSpc>
                <a:spcPct val="90000"/>
              </a:lnSpc>
            </a:pPr>
            <a:r>
              <a:rPr lang="de-DE" sz="2800" dirty="0">
                <a:solidFill>
                  <a:schemeClr val="bg1">
                    <a:lumMod val="50000"/>
                  </a:schemeClr>
                </a:solidFill>
                <a:latin typeface="Candara" panose="020E0502030303020204" pitchFamily="34" charset="0"/>
              </a:rPr>
              <a:t>If one wants to get insights, high level indicators need to be used</a:t>
            </a:r>
          </a:p>
          <a:p>
            <a:pPr eaLnBrk="1" hangingPunct="1">
              <a:lnSpc>
                <a:spcPct val="90000"/>
              </a:lnSpc>
            </a:pPr>
            <a:r>
              <a:rPr lang="de-DE" sz="2800" dirty="0">
                <a:latin typeface="Candara" panose="020E0502030303020204" pitchFamily="34" charset="0"/>
              </a:rPr>
              <a:t>If one wants to compare the impacts of climate change to the impacts of emission reduction, include the impacts in the national accounts, or determine how much compensation should be paid, money is the appropriate indicator</a:t>
            </a:r>
            <a:endParaRPr lang="en-GB" sz="2800" dirty="0">
              <a:latin typeface="Candara" panose="020E05020303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228600" y="457200"/>
            <a:ext cx="8534400" cy="4114800"/>
          </a:xfrm>
        </p:spPr>
        <p:txBody>
          <a:bodyPr/>
          <a:lstStyle/>
          <a:p>
            <a:pPr>
              <a:lnSpc>
                <a:spcPct val="90000"/>
              </a:lnSpc>
              <a:buFontTx/>
              <a:buNone/>
            </a:pPr>
            <a:r>
              <a:rPr lang="de-DE" altLang="en-US" sz="2400" dirty="0">
                <a:latin typeface="Candara" panose="020E0502030303020204" pitchFamily="34" charset="0"/>
              </a:rPr>
              <a:t>[E]conomists have the reputation of being unimaginative bean-counters, doggedly claiming to quantify the unquantifiable [...] and personifying Oscar Wilde‘s definition of a cynic as someone who knows the price of everything and the value of nothing. [...] It is true that [economists] would give a lot for a rough quantitative answer; but that only reflects the fact that any policy can be pushed harder or less hard, further or less far, and that a useful evaluation has to suggest how hard and how far. The beans have to be counted, if only approximately: those gentle souls who merely ooh and ah over them are arguably part of the problem, not part of the solution.</a:t>
            </a:r>
          </a:p>
          <a:p>
            <a:pPr algn="r">
              <a:lnSpc>
                <a:spcPct val="90000"/>
              </a:lnSpc>
              <a:buFontTx/>
              <a:buNone/>
            </a:pPr>
            <a:r>
              <a:rPr lang="de-DE" altLang="en-US" sz="2400" dirty="0">
                <a:latin typeface="Candara" panose="020E0502030303020204" pitchFamily="34" charset="0"/>
              </a:rPr>
              <a:t>Robert M. Solow</a:t>
            </a:r>
            <a:endParaRPr lang="en-GB" altLang="en-US" sz="2400" dirty="0">
              <a:latin typeface="Candara" panose="020E0502030303020204" pitchFamily="34" charset="0"/>
            </a:endParaRPr>
          </a:p>
        </p:txBody>
      </p:sp>
      <p:pic>
        <p:nvPicPr>
          <p:cNvPr id="3" name="Picture 2">
            <a:extLst>
              <a:ext uri="{FF2B5EF4-FFF2-40B4-BE49-F238E27FC236}">
                <a16:creationId xmlns:a16="http://schemas.microsoft.com/office/drawing/2014/main" id="{A97A7B20-F521-466D-8499-06BE8A360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70" y="4147017"/>
            <a:ext cx="1880330" cy="2634783"/>
          </a:xfrm>
          <a:prstGeom prst="rect">
            <a:avLst/>
          </a:prstGeom>
        </p:spPr>
      </p:pic>
    </p:spTree>
    <p:extLst>
      <p:ext uri="{BB962C8B-B14F-4D97-AF65-F5344CB8AC3E}">
        <p14:creationId xmlns:p14="http://schemas.microsoft.com/office/powerpoint/2010/main" val="3486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990600"/>
          </a:xfrm>
        </p:spPr>
        <p:txBody>
          <a:bodyPr/>
          <a:lstStyle/>
          <a:p>
            <a:r>
              <a:rPr lang="en-GB" altLang="en-US" sz="3200" dirty="0">
                <a:latin typeface="Candara" panose="020E0502030303020204" pitchFamily="34" charset="0"/>
              </a:rPr>
              <a:t>Benefit-cost analysis</a:t>
            </a:r>
          </a:p>
        </p:txBody>
      </p:sp>
      <p:sp>
        <p:nvSpPr>
          <p:cNvPr id="5123" name="Rectangle 3"/>
          <p:cNvSpPr>
            <a:spLocks noGrp="1" noChangeArrowheads="1"/>
          </p:cNvSpPr>
          <p:nvPr>
            <p:ph type="body" idx="1"/>
          </p:nvPr>
        </p:nvSpPr>
        <p:spPr>
          <a:xfrm>
            <a:off x="762000" y="990600"/>
            <a:ext cx="7772400" cy="4572000"/>
          </a:xfrm>
        </p:spPr>
        <p:txBody>
          <a:bodyPr/>
          <a:lstStyle/>
          <a:p>
            <a:r>
              <a:rPr lang="en-GB" altLang="en-US" sz="2800" dirty="0">
                <a:latin typeface="Candara" panose="020E0502030303020204" pitchFamily="34" charset="0"/>
              </a:rPr>
              <a:t>If an optimum is sought, the marginal external cost function must be estimated, and expressed in money</a:t>
            </a:r>
          </a:p>
        </p:txBody>
      </p:sp>
      <p:sp>
        <p:nvSpPr>
          <p:cNvPr id="629764" name="Line 4"/>
          <p:cNvSpPr>
            <a:spLocks noChangeShapeType="1"/>
          </p:cNvSpPr>
          <p:nvPr/>
        </p:nvSpPr>
        <p:spPr bwMode="auto">
          <a:xfrm>
            <a:off x="1371600" y="33528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800"/>
          </a:p>
        </p:txBody>
      </p:sp>
      <p:sp>
        <p:nvSpPr>
          <p:cNvPr id="629765" name="Text Box 5"/>
          <p:cNvSpPr txBox="1">
            <a:spLocks noChangeArrowheads="1"/>
          </p:cNvSpPr>
          <p:nvPr/>
        </p:nvSpPr>
        <p:spPr bwMode="auto">
          <a:xfrm>
            <a:off x="5943600" y="2819401"/>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A</a:t>
            </a:r>
          </a:p>
        </p:txBody>
      </p:sp>
      <p:sp>
        <p:nvSpPr>
          <p:cNvPr id="629766" name="Text Box 6"/>
          <p:cNvSpPr txBox="1">
            <a:spLocks noChangeArrowheads="1"/>
          </p:cNvSpPr>
          <p:nvPr/>
        </p:nvSpPr>
        <p:spPr bwMode="auto">
          <a:xfrm>
            <a:off x="4114800" y="2819401"/>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O</a:t>
            </a:r>
          </a:p>
        </p:txBody>
      </p:sp>
      <p:sp>
        <p:nvSpPr>
          <p:cNvPr id="629767" name="Text Box 7"/>
          <p:cNvSpPr txBox="1">
            <a:spLocks noChangeArrowheads="1"/>
          </p:cNvSpPr>
          <p:nvPr/>
        </p:nvSpPr>
        <p:spPr bwMode="auto">
          <a:xfrm>
            <a:off x="4953000" y="2819401"/>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&gt;</a:t>
            </a:r>
          </a:p>
        </p:txBody>
      </p:sp>
      <p:sp>
        <p:nvSpPr>
          <p:cNvPr id="629768" name="Text Box 8"/>
          <p:cNvSpPr txBox="1">
            <a:spLocks noChangeArrowheads="1"/>
          </p:cNvSpPr>
          <p:nvPr/>
        </p:nvSpPr>
        <p:spPr bwMode="auto">
          <a:xfrm>
            <a:off x="2209800" y="281940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B</a:t>
            </a:r>
          </a:p>
        </p:txBody>
      </p:sp>
      <p:sp>
        <p:nvSpPr>
          <p:cNvPr id="629769" name="Text Box 9"/>
          <p:cNvSpPr txBox="1">
            <a:spLocks noChangeArrowheads="1"/>
          </p:cNvSpPr>
          <p:nvPr/>
        </p:nvSpPr>
        <p:spPr bwMode="auto">
          <a:xfrm>
            <a:off x="3048000" y="2819401"/>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&gt;</a:t>
            </a:r>
          </a:p>
        </p:txBody>
      </p:sp>
      <p:sp>
        <p:nvSpPr>
          <p:cNvPr id="629770" name="Line 10"/>
          <p:cNvSpPr>
            <a:spLocks noChangeShapeType="1"/>
          </p:cNvSpPr>
          <p:nvPr/>
        </p:nvSpPr>
        <p:spPr bwMode="auto">
          <a:xfrm>
            <a:off x="1600200" y="5181600"/>
            <a:ext cx="594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800"/>
          </a:p>
        </p:txBody>
      </p:sp>
      <p:sp>
        <p:nvSpPr>
          <p:cNvPr id="629771" name="Line 11"/>
          <p:cNvSpPr>
            <a:spLocks noChangeShapeType="1"/>
          </p:cNvSpPr>
          <p:nvPr/>
        </p:nvSpPr>
        <p:spPr bwMode="auto">
          <a:xfrm>
            <a:off x="4267200" y="3505200"/>
            <a:ext cx="0" cy="335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800"/>
          </a:p>
        </p:txBody>
      </p:sp>
      <p:sp>
        <p:nvSpPr>
          <p:cNvPr id="629772" name="Text Box 12"/>
          <p:cNvSpPr txBox="1">
            <a:spLocks noChangeArrowheads="1"/>
          </p:cNvSpPr>
          <p:nvPr/>
        </p:nvSpPr>
        <p:spPr bwMode="auto">
          <a:xfrm>
            <a:off x="4327525" y="4689476"/>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O</a:t>
            </a:r>
          </a:p>
        </p:txBody>
      </p:sp>
      <p:sp>
        <p:nvSpPr>
          <p:cNvPr id="629773" name="Text Box 13"/>
          <p:cNvSpPr txBox="1">
            <a:spLocks noChangeArrowheads="1"/>
          </p:cNvSpPr>
          <p:nvPr/>
        </p:nvSpPr>
        <p:spPr bwMode="auto">
          <a:xfrm>
            <a:off x="6080125" y="3698876"/>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dirty="0">
                <a:latin typeface="+mn-lt"/>
              </a:rPr>
              <a:t>A</a:t>
            </a:r>
          </a:p>
        </p:txBody>
      </p:sp>
      <p:sp>
        <p:nvSpPr>
          <p:cNvPr id="629774" name="Text Box 14"/>
          <p:cNvSpPr txBox="1">
            <a:spLocks noChangeArrowheads="1"/>
          </p:cNvSpPr>
          <p:nvPr/>
        </p:nvSpPr>
        <p:spPr bwMode="auto">
          <a:xfrm>
            <a:off x="1889125" y="6213476"/>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B</a:t>
            </a:r>
          </a:p>
        </p:txBody>
      </p:sp>
      <p:sp>
        <p:nvSpPr>
          <p:cNvPr id="629775" name="Text Box 15"/>
          <p:cNvSpPr txBox="1">
            <a:spLocks noChangeArrowheads="1"/>
          </p:cNvSpPr>
          <p:nvPr/>
        </p:nvSpPr>
        <p:spPr bwMode="auto">
          <a:xfrm>
            <a:off x="1812925" y="3851276"/>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C</a:t>
            </a:r>
          </a:p>
        </p:txBody>
      </p:sp>
      <p:sp>
        <p:nvSpPr>
          <p:cNvPr id="629776" name="Text Box 16"/>
          <p:cNvSpPr txBox="1">
            <a:spLocks noChangeArrowheads="1"/>
          </p:cNvSpPr>
          <p:nvPr/>
        </p:nvSpPr>
        <p:spPr bwMode="auto">
          <a:xfrm>
            <a:off x="6080125" y="6213476"/>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D</a:t>
            </a:r>
          </a:p>
        </p:txBody>
      </p:sp>
      <p:sp>
        <p:nvSpPr>
          <p:cNvPr id="629777" name="Text Box 17"/>
          <p:cNvSpPr txBox="1">
            <a:spLocks noChangeArrowheads="1"/>
          </p:cNvSpPr>
          <p:nvPr/>
        </p:nvSpPr>
        <p:spPr bwMode="auto">
          <a:xfrm>
            <a:off x="5181600" y="4191001"/>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&gt;</a:t>
            </a:r>
          </a:p>
        </p:txBody>
      </p:sp>
      <p:sp>
        <p:nvSpPr>
          <p:cNvPr id="629778" name="Text Box 18"/>
          <p:cNvSpPr txBox="1">
            <a:spLocks noChangeArrowheads="1"/>
          </p:cNvSpPr>
          <p:nvPr/>
        </p:nvSpPr>
        <p:spPr bwMode="auto">
          <a:xfrm>
            <a:off x="2819400" y="5638801"/>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&gt;</a:t>
            </a:r>
          </a:p>
        </p:txBody>
      </p:sp>
      <p:sp>
        <p:nvSpPr>
          <p:cNvPr id="629779" name="Text Box 19"/>
          <p:cNvSpPr txBox="1">
            <a:spLocks noChangeArrowheads="1"/>
          </p:cNvSpPr>
          <p:nvPr/>
        </p:nvSpPr>
        <p:spPr bwMode="auto">
          <a:xfrm>
            <a:off x="2955925" y="4308476"/>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a:t>
            </a:r>
          </a:p>
        </p:txBody>
      </p:sp>
      <p:sp>
        <p:nvSpPr>
          <p:cNvPr id="629780" name="Text Box 20"/>
          <p:cNvSpPr txBox="1">
            <a:spLocks noChangeArrowheads="1"/>
          </p:cNvSpPr>
          <p:nvPr/>
        </p:nvSpPr>
        <p:spPr bwMode="auto">
          <a:xfrm>
            <a:off x="5165725" y="5680076"/>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latin typeface="+mn-lt"/>
              </a:rPr>
              <a:t>?</a:t>
            </a:r>
          </a:p>
        </p:txBody>
      </p:sp>
      <p:sp>
        <p:nvSpPr>
          <p:cNvPr id="2" name="TextBox 1"/>
          <p:cNvSpPr txBox="1"/>
          <p:nvPr/>
        </p:nvSpPr>
        <p:spPr>
          <a:xfrm>
            <a:off x="6819777" y="3978573"/>
            <a:ext cx="2209799" cy="461665"/>
          </a:xfrm>
          <a:prstGeom prst="rect">
            <a:avLst/>
          </a:prstGeom>
          <a:noFill/>
        </p:spPr>
        <p:txBody>
          <a:bodyPr wrap="square" rtlCol="0">
            <a:spAutoFit/>
          </a:bodyPr>
          <a:lstStyle/>
          <a:p>
            <a:r>
              <a:rPr lang="en-GB" dirty="0">
                <a:solidFill>
                  <a:srgbClr val="FF0000"/>
                </a:solidFill>
              </a:rPr>
              <a:t>CBA: W=</a:t>
            </a:r>
            <a:r>
              <a:rPr lang="en-GB" dirty="0" err="1">
                <a:solidFill>
                  <a:srgbClr val="FF0000"/>
                </a:solidFill>
              </a:rPr>
              <a:t>X+aY</a:t>
            </a:r>
            <a:endParaRPr lang="en-GB" dirty="0">
              <a:solidFill>
                <a:srgbClr val="FF0000"/>
              </a:solidFill>
            </a:endParaRPr>
          </a:p>
        </p:txBody>
      </p:sp>
      <p:sp>
        <p:nvSpPr>
          <p:cNvPr id="22" name="TextBox 21"/>
          <p:cNvSpPr txBox="1"/>
          <p:nvPr/>
        </p:nvSpPr>
        <p:spPr>
          <a:xfrm>
            <a:off x="6782047" y="4401317"/>
            <a:ext cx="2361953" cy="461665"/>
          </a:xfrm>
          <a:prstGeom prst="rect">
            <a:avLst/>
          </a:prstGeom>
          <a:noFill/>
        </p:spPr>
        <p:txBody>
          <a:bodyPr wrap="square" rtlCol="0">
            <a:spAutoFit/>
          </a:bodyPr>
          <a:lstStyle/>
          <a:p>
            <a:r>
              <a:rPr lang="en-GB" dirty="0">
                <a:solidFill>
                  <a:srgbClr val="FF0000"/>
                </a:solidFill>
              </a:rPr>
              <a:t>MCA: W=f(X,Y)</a:t>
            </a:r>
          </a:p>
        </p:txBody>
      </p:sp>
    </p:spTree>
    <p:extLst>
      <p:ext uri="{BB962C8B-B14F-4D97-AF65-F5344CB8AC3E}">
        <p14:creationId xmlns:p14="http://schemas.microsoft.com/office/powerpoint/2010/main" val="2128394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976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2976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2976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2976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9767"/>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6297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29770"/>
                                        </p:tgtEl>
                                        <p:attrNameLst>
                                          <p:attrName>style.visibility</p:attrName>
                                        </p:attrNameLst>
                                      </p:cBhvr>
                                      <p:to>
                                        <p:strVal val="visible"/>
                                      </p:to>
                                    </p:se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629771"/>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grpId="0" nodeType="afterEffect">
                                  <p:stCondLst>
                                    <p:cond delay="0"/>
                                  </p:stCondLst>
                                  <p:childTnLst>
                                    <p:set>
                                      <p:cBhvr>
                                        <p:cTn id="34" dur="1" fill="hold">
                                          <p:stCondLst>
                                            <p:cond delay="499"/>
                                          </p:stCondLst>
                                        </p:cTn>
                                        <p:tgtEl>
                                          <p:spTgt spid="6297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29773"/>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629774"/>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629777"/>
                                        </p:tgtEl>
                                        <p:attrNameLst>
                                          <p:attrName>style.visibility</p:attrName>
                                        </p:attrNameLst>
                                      </p:cBhvr>
                                      <p:to>
                                        <p:strVal val="visible"/>
                                      </p:to>
                                    </p:set>
                                  </p:childTnLst>
                                </p:cTn>
                              </p:par>
                            </p:childTnLst>
                          </p:cTn>
                        </p:par>
                        <p:par>
                          <p:cTn id="45" fill="hold" nodeType="afterGroup">
                            <p:stCondLst>
                              <p:cond delay="1500"/>
                            </p:stCondLst>
                            <p:childTnLst>
                              <p:par>
                                <p:cTn id="46" presetID="1" presetClass="entr" presetSubtype="0" fill="hold" grpId="0" nodeType="afterEffect">
                                  <p:stCondLst>
                                    <p:cond delay="0"/>
                                  </p:stCondLst>
                                  <p:childTnLst>
                                    <p:set>
                                      <p:cBhvr>
                                        <p:cTn id="47" dur="1" fill="hold">
                                          <p:stCondLst>
                                            <p:cond delay="499"/>
                                          </p:stCondLst>
                                        </p:cTn>
                                        <p:tgtEl>
                                          <p:spTgt spid="629778"/>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29775"/>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62977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29779"/>
                                        </p:tgtEl>
                                        <p:attrNameLst>
                                          <p:attrName>style.visibility</p:attrName>
                                        </p:attrNameLst>
                                      </p:cBhvr>
                                      <p:to>
                                        <p:strVal val="visible"/>
                                      </p:to>
                                    </p:se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62978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autoUpdateAnimBg="0"/>
      <p:bldP spid="629766" grpId="0" autoUpdateAnimBg="0"/>
      <p:bldP spid="629767" grpId="0" autoUpdateAnimBg="0"/>
      <p:bldP spid="629768" grpId="0" autoUpdateAnimBg="0"/>
      <p:bldP spid="629769" grpId="0" autoUpdateAnimBg="0"/>
      <p:bldP spid="629772" grpId="0" autoUpdateAnimBg="0"/>
      <p:bldP spid="629773" grpId="0" autoUpdateAnimBg="0"/>
      <p:bldP spid="629774" grpId="0" autoUpdateAnimBg="0"/>
      <p:bldP spid="629775" grpId="0" autoUpdateAnimBg="0"/>
      <p:bldP spid="629776" grpId="0" autoUpdateAnimBg="0"/>
      <p:bldP spid="629777" grpId="0" autoUpdateAnimBg="0"/>
      <p:bldP spid="629778" grpId="0" autoUpdateAnimBg="0"/>
      <p:bldP spid="629779" grpId="0" autoUpdateAnimBg="0"/>
      <p:bldP spid="629780" grpId="0" autoUpdateAnimBg="0"/>
      <p:bldP spid="2"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200" dirty="0">
                <a:latin typeface="Candara" panose="020E0502030303020204" pitchFamily="34" charset="0"/>
              </a:rPr>
              <a:t>Monetary Valuation</a:t>
            </a:r>
            <a:endParaRPr lang="en-GB" sz="3200" dirty="0">
              <a:latin typeface="Candara" panose="020E0502030303020204" pitchFamily="34" charset="0"/>
            </a:endParaRPr>
          </a:p>
        </p:txBody>
      </p:sp>
      <p:sp>
        <p:nvSpPr>
          <p:cNvPr id="10243" name="Rectangle 3"/>
          <p:cNvSpPr>
            <a:spLocks noGrp="1" noChangeArrowheads="1"/>
          </p:cNvSpPr>
          <p:nvPr>
            <p:ph type="body" idx="1"/>
          </p:nvPr>
        </p:nvSpPr>
        <p:spPr>
          <a:xfrm>
            <a:off x="685800" y="990600"/>
            <a:ext cx="7772400" cy="4114800"/>
          </a:xfrm>
        </p:spPr>
        <p:txBody>
          <a:bodyPr/>
          <a:lstStyle/>
          <a:p>
            <a:pPr eaLnBrk="1" hangingPunct="1">
              <a:lnSpc>
                <a:spcPct val="90000"/>
              </a:lnSpc>
            </a:pPr>
            <a:r>
              <a:rPr lang="de-DE" sz="2800" dirty="0">
                <a:latin typeface="Candara" panose="020E0502030303020204" pitchFamily="34" charset="0"/>
              </a:rPr>
              <a:t>The aim is to express a welfare loss in an equivalent income loss</a:t>
            </a:r>
          </a:p>
          <a:p>
            <a:pPr lvl="1" eaLnBrk="1" hangingPunct="1">
              <a:lnSpc>
                <a:spcPct val="90000"/>
              </a:lnSpc>
            </a:pPr>
            <a:r>
              <a:rPr lang="de-DE" dirty="0">
                <a:latin typeface="Candara" panose="020E0502030303020204" pitchFamily="34" charset="0"/>
              </a:rPr>
              <a:t>Revealed preferences</a:t>
            </a:r>
          </a:p>
          <a:p>
            <a:pPr lvl="2" eaLnBrk="1" hangingPunct="1">
              <a:lnSpc>
                <a:spcPct val="90000"/>
              </a:lnSpc>
            </a:pPr>
            <a:r>
              <a:rPr lang="de-DE" sz="2800" dirty="0">
                <a:latin typeface="Candara" panose="020E0502030303020204" pitchFamily="34" charset="0"/>
              </a:rPr>
              <a:t>Travel cost</a:t>
            </a:r>
          </a:p>
          <a:p>
            <a:pPr lvl="2" eaLnBrk="1" hangingPunct="1">
              <a:lnSpc>
                <a:spcPct val="90000"/>
              </a:lnSpc>
            </a:pPr>
            <a:r>
              <a:rPr lang="de-DE" sz="2800" dirty="0">
                <a:latin typeface="Candara" panose="020E0502030303020204" pitchFamily="34" charset="0"/>
              </a:rPr>
              <a:t>Hedonic pricing</a:t>
            </a:r>
          </a:p>
          <a:p>
            <a:pPr lvl="1" eaLnBrk="1" hangingPunct="1">
              <a:lnSpc>
                <a:spcPct val="90000"/>
              </a:lnSpc>
            </a:pPr>
            <a:r>
              <a:rPr lang="de-DE" dirty="0">
                <a:latin typeface="Candara" panose="020E0502030303020204" pitchFamily="34" charset="0"/>
              </a:rPr>
              <a:t>Stated preferences</a:t>
            </a:r>
          </a:p>
          <a:p>
            <a:pPr lvl="2" eaLnBrk="1" hangingPunct="1">
              <a:lnSpc>
                <a:spcPct val="90000"/>
              </a:lnSpc>
            </a:pPr>
            <a:r>
              <a:rPr lang="de-DE" sz="2800" dirty="0">
                <a:latin typeface="Candara" panose="020E0502030303020204" pitchFamily="34" charset="0"/>
              </a:rPr>
              <a:t>Contingent valuation</a:t>
            </a:r>
          </a:p>
          <a:p>
            <a:pPr lvl="2" eaLnBrk="1" hangingPunct="1">
              <a:lnSpc>
                <a:spcPct val="90000"/>
              </a:lnSpc>
            </a:pPr>
            <a:r>
              <a:rPr lang="de-DE" sz="2800" dirty="0">
                <a:latin typeface="Candara" panose="020E0502030303020204" pitchFamily="34" charset="0"/>
              </a:rPr>
              <a:t>Contingent choice</a:t>
            </a:r>
          </a:p>
          <a:p>
            <a:pPr eaLnBrk="1" hangingPunct="1">
              <a:lnSpc>
                <a:spcPct val="90000"/>
              </a:lnSpc>
            </a:pPr>
            <a:r>
              <a:rPr lang="de-DE" sz="2800" dirty="0">
                <a:latin typeface="Candara" panose="020E0502030303020204" pitchFamily="34" charset="0"/>
              </a:rPr>
              <a:t>Each method has its drawbacks, but stated preferences suffer from a range of biases, including unfamiliarity and manipulation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0"/>
            <a:ext cx="7772400" cy="1143000"/>
          </a:xfrm>
        </p:spPr>
        <p:txBody>
          <a:bodyPr/>
          <a:lstStyle/>
          <a:p>
            <a:r>
              <a:rPr lang="en-GB" altLang="en-US" sz="3600" dirty="0">
                <a:latin typeface="Candara" panose="020E0502030303020204" pitchFamily="34" charset="0"/>
              </a:rPr>
              <a:t>Hedonic Pricing</a:t>
            </a:r>
          </a:p>
        </p:txBody>
      </p:sp>
      <p:sp>
        <p:nvSpPr>
          <p:cNvPr id="14339" name="Rectangle 3"/>
          <p:cNvSpPr>
            <a:spLocks noGrp="1" noChangeArrowheads="1"/>
          </p:cNvSpPr>
          <p:nvPr>
            <p:ph type="body" idx="1"/>
          </p:nvPr>
        </p:nvSpPr>
        <p:spPr>
          <a:xfrm>
            <a:off x="533400" y="1066800"/>
            <a:ext cx="6629400" cy="4953000"/>
          </a:xfrm>
        </p:spPr>
        <p:txBody>
          <a:bodyPr/>
          <a:lstStyle/>
          <a:p>
            <a:r>
              <a:rPr lang="en-GB" altLang="en-US" sz="2800" dirty="0">
                <a:latin typeface="Candara" panose="020E0502030303020204" pitchFamily="34" charset="0"/>
              </a:rPr>
              <a:t>We try to estimate the demand curve for a non-market good by observing market behaviour in the market for the related good</a:t>
            </a:r>
          </a:p>
          <a:p>
            <a:r>
              <a:rPr lang="en-GB" altLang="en-US" sz="2800" dirty="0">
                <a:latin typeface="Candara" panose="020E0502030303020204" pitchFamily="34" charset="0"/>
              </a:rPr>
              <a:t>HPM uses a market good with which the non-market good is implicitly traded</a:t>
            </a:r>
          </a:p>
          <a:p>
            <a:pPr lvl="1"/>
            <a:r>
              <a:rPr lang="en-GB" altLang="en-US" dirty="0">
                <a:latin typeface="Candara" panose="020E0502030303020204" pitchFamily="34" charset="0"/>
              </a:rPr>
              <a:t>Property prices also reflect environmental amenities</a:t>
            </a:r>
          </a:p>
          <a:p>
            <a:r>
              <a:rPr lang="en-GB" altLang="en-US" sz="2800" dirty="0">
                <a:latin typeface="Candara" panose="020E0502030303020204" pitchFamily="34" charset="0"/>
              </a:rPr>
              <a:t>Example noise pollution: House in a quiet area is likely to be more expensive than identical house in noisy area</a:t>
            </a:r>
          </a:p>
          <a:p>
            <a:r>
              <a:rPr lang="en-GB" altLang="en-US" sz="2800" dirty="0">
                <a:latin typeface="Candara" panose="020E0502030303020204" pitchFamily="34" charset="0"/>
              </a:rPr>
              <a:t>Complication: Same is true for wages!</a:t>
            </a:r>
          </a:p>
        </p:txBody>
      </p:sp>
      <p:pic>
        <p:nvPicPr>
          <p:cNvPr id="3" name="Picture 2">
            <a:extLst>
              <a:ext uri="{FF2B5EF4-FFF2-40B4-BE49-F238E27FC236}">
                <a16:creationId xmlns:a16="http://schemas.microsoft.com/office/drawing/2014/main" id="{DB69A1E1-1870-47DA-9857-B5381309A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522" y="4953000"/>
            <a:ext cx="1778566" cy="180136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763" y="32657"/>
            <a:ext cx="1838325" cy="2486025"/>
          </a:xfrm>
          <a:prstGeom prst="rect">
            <a:avLst/>
          </a:prstGeom>
        </p:spPr>
      </p:pic>
    </p:spTree>
    <p:extLst>
      <p:ext uri="{BB962C8B-B14F-4D97-AF65-F5344CB8AC3E}">
        <p14:creationId xmlns:p14="http://schemas.microsoft.com/office/powerpoint/2010/main" val="61334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0"/>
            <a:ext cx="7772400" cy="1143000"/>
          </a:xfrm>
        </p:spPr>
        <p:txBody>
          <a:bodyPr/>
          <a:lstStyle/>
          <a:p>
            <a:r>
              <a:rPr lang="en-GB" altLang="en-US" sz="3600" dirty="0">
                <a:latin typeface="Candara" panose="020E0502030303020204" pitchFamily="34" charset="0"/>
              </a:rPr>
              <a:t>Hedonic Pricing -2</a:t>
            </a:r>
          </a:p>
        </p:txBody>
      </p:sp>
      <p:sp>
        <p:nvSpPr>
          <p:cNvPr id="15363" name="Rectangle 3"/>
          <p:cNvSpPr>
            <a:spLocks noGrp="1" noChangeArrowheads="1"/>
          </p:cNvSpPr>
          <p:nvPr>
            <p:ph type="body" idx="1"/>
          </p:nvPr>
        </p:nvSpPr>
        <p:spPr>
          <a:xfrm>
            <a:off x="838200" y="1066800"/>
            <a:ext cx="7772400" cy="4114800"/>
          </a:xfrm>
        </p:spPr>
        <p:txBody>
          <a:bodyPr/>
          <a:lstStyle/>
          <a:p>
            <a:r>
              <a:rPr lang="en-GB" altLang="en-US" sz="2600" dirty="0">
                <a:latin typeface="Candara" panose="020E0502030303020204" pitchFamily="34" charset="0"/>
              </a:rPr>
              <a:t>Step 1: Collect data</a:t>
            </a:r>
          </a:p>
          <a:p>
            <a:r>
              <a:rPr lang="en-GB" altLang="en-US" sz="2600" dirty="0">
                <a:latin typeface="Candara" panose="020E0502030303020204" pitchFamily="34" charset="0"/>
              </a:rPr>
              <a:t>Step 2: Estimate the price differential due to the environment using multiple regression:</a:t>
            </a:r>
          </a:p>
          <a:p>
            <a:pPr lvl="1"/>
            <a:r>
              <a:rPr lang="en-GB" altLang="en-US" sz="2600" dirty="0">
                <a:latin typeface="Candara" panose="020E0502030303020204" pitchFamily="34" charset="0"/>
              </a:rPr>
              <a:t>Property price = f(property variables, neighbourhood variables, accessibility variables, environmental variables)</a:t>
            </a:r>
          </a:p>
          <a:p>
            <a:r>
              <a:rPr lang="en-GB" altLang="en-US" sz="2600" dirty="0">
                <a:latin typeface="Candara" panose="020E0502030303020204" pitchFamily="34" charset="0"/>
              </a:rPr>
              <a:t>Step 3a: Differentiate the hedonic price function to one characteristic and derive willingness to pay</a:t>
            </a:r>
          </a:p>
          <a:p>
            <a:r>
              <a:rPr lang="en-GB" altLang="en-US" sz="2600" dirty="0">
                <a:latin typeface="Candara" panose="020E0502030303020204" pitchFamily="34" charset="0"/>
              </a:rPr>
              <a:t>Step 3b: Invert hedonic price function to demand function for environment, and integrate to derive welfare change</a:t>
            </a:r>
            <a:r>
              <a:rPr lang="en-GB" altLang="en-US" sz="2800" dirty="0">
                <a:latin typeface="Candara" panose="020E0502030303020204" pitchFamily="34" charset="0"/>
              </a:rPr>
              <a:t> </a:t>
            </a:r>
          </a:p>
        </p:txBody>
      </p:sp>
    </p:spTree>
    <p:extLst>
      <p:ext uri="{BB962C8B-B14F-4D97-AF65-F5344CB8AC3E}">
        <p14:creationId xmlns:p14="http://schemas.microsoft.com/office/powerpoint/2010/main" val="2358573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en-GB" altLang="en-US" sz="3600" dirty="0">
                <a:latin typeface="Candara" panose="020E0502030303020204" pitchFamily="34" charset="0"/>
              </a:rPr>
              <a:t>Travel Costs</a:t>
            </a:r>
          </a:p>
        </p:txBody>
      </p:sp>
      <p:sp>
        <p:nvSpPr>
          <p:cNvPr id="16387" name="Rectangle 3"/>
          <p:cNvSpPr>
            <a:spLocks noGrp="1" noChangeArrowheads="1"/>
          </p:cNvSpPr>
          <p:nvPr>
            <p:ph type="body" idx="1"/>
          </p:nvPr>
        </p:nvSpPr>
        <p:spPr>
          <a:xfrm>
            <a:off x="685800" y="1066800"/>
            <a:ext cx="7010400" cy="4114800"/>
          </a:xfrm>
        </p:spPr>
        <p:txBody>
          <a:bodyPr/>
          <a:lstStyle/>
          <a:p>
            <a:pPr>
              <a:lnSpc>
                <a:spcPct val="90000"/>
              </a:lnSpc>
            </a:pPr>
            <a:r>
              <a:rPr lang="en-GB" altLang="en-US" sz="2800" dirty="0">
                <a:latin typeface="Candara" panose="020E0502030303020204" pitchFamily="34" charset="0"/>
              </a:rPr>
              <a:t>Method to value the use of natural resources for recreational purposes</a:t>
            </a:r>
          </a:p>
          <a:p>
            <a:pPr>
              <a:lnSpc>
                <a:spcPct val="90000"/>
              </a:lnSpc>
            </a:pPr>
            <a:r>
              <a:rPr lang="en-GB" altLang="en-US" sz="2800" dirty="0">
                <a:latin typeface="Candara" panose="020E0502030303020204" pitchFamily="34" charset="0"/>
              </a:rPr>
              <a:t>Access to recreational sites command seldom a price</a:t>
            </a:r>
          </a:p>
          <a:p>
            <a:pPr>
              <a:lnSpc>
                <a:spcPct val="90000"/>
              </a:lnSpc>
            </a:pPr>
            <a:r>
              <a:rPr lang="en-GB" altLang="en-US" sz="2800" dirty="0">
                <a:latin typeface="Candara" panose="020E0502030303020204" pitchFamily="34" charset="0"/>
              </a:rPr>
              <a:t>Basic premise: time and travel cost expenses to visit the site represent the „price“</a:t>
            </a:r>
          </a:p>
          <a:p>
            <a:pPr>
              <a:lnSpc>
                <a:spcPct val="90000"/>
              </a:lnSpc>
            </a:pPr>
            <a:r>
              <a:rPr lang="en-GB" altLang="en-US" sz="2800" dirty="0">
                <a:latin typeface="Candara" panose="020E0502030303020204" pitchFamily="34" charset="0"/>
              </a:rPr>
              <a:t>TWP to visit a site can be estimated by the number of trips that they make at different travel costs</a:t>
            </a:r>
          </a:p>
          <a:p>
            <a:pPr>
              <a:lnSpc>
                <a:spcPct val="90000"/>
              </a:lnSpc>
            </a:pPr>
            <a:r>
              <a:rPr lang="en-GB" altLang="en-US" sz="2800" dirty="0">
                <a:latin typeface="Candara" panose="020E0502030303020204" pitchFamily="34" charset="0"/>
              </a:rPr>
              <a:t>Proceed as above, with hedonic pricing</a:t>
            </a:r>
          </a:p>
        </p:txBody>
      </p:sp>
      <p:pic>
        <p:nvPicPr>
          <p:cNvPr id="3" name="Picture 2">
            <a:extLst>
              <a:ext uri="{FF2B5EF4-FFF2-40B4-BE49-F238E27FC236}">
                <a16:creationId xmlns:a16="http://schemas.microsoft.com/office/drawing/2014/main" id="{E7D9DF52-2BDA-40FF-A663-EC95C6158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03" y="76200"/>
            <a:ext cx="1376897" cy="1828800"/>
          </a:xfrm>
          <a:prstGeom prst="rect">
            <a:avLst/>
          </a:prstGeom>
        </p:spPr>
      </p:pic>
      <p:pic>
        <p:nvPicPr>
          <p:cNvPr id="5" name="Picture 4">
            <a:extLst>
              <a:ext uri="{FF2B5EF4-FFF2-40B4-BE49-F238E27FC236}">
                <a16:creationId xmlns:a16="http://schemas.microsoft.com/office/drawing/2014/main" id="{9032BE42-C480-46D3-A0BB-E46C9A55C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2873" y="4800600"/>
            <a:ext cx="1364927" cy="1951067"/>
          </a:xfrm>
          <a:prstGeom prst="rect">
            <a:avLst/>
          </a:prstGeom>
        </p:spPr>
      </p:pic>
    </p:spTree>
    <p:extLst>
      <p:ext uri="{BB962C8B-B14F-4D97-AF65-F5344CB8AC3E}">
        <p14:creationId xmlns:p14="http://schemas.microsoft.com/office/powerpoint/2010/main" val="423097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r>
              <a:rPr lang="en-GB" altLang="en-US" sz="3600" dirty="0">
                <a:latin typeface="Candara" panose="020E0502030303020204" pitchFamily="34" charset="0"/>
              </a:rPr>
              <a:t>Contingent Valuation</a:t>
            </a:r>
          </a:p>
        </p:txBody>
      </p:sp>
      <p:sp>
        <p:nvSpPr>
          <p:cNvPr id="17411" name="Rectangle 3"/>
          <p:cNvSpPr>
            <a:spLocks noGrp="1" noChangeArrowheads="1"/>
          </p:cNvSpPr>
          <p:nvPr>
            <p:ph type="body" idx="1"/>
          </p:nvPr>
        </p:nvSpPr>
        <p:spPr>
          <a:xfrm>
            <a:off x="685800" y="1143000"/>
            <a:ext cx="7772400" cy="4114800"/>
          </a:xfrm>
        </p:spPr>
        <p:txBody>
          <a:bodyPr/>
          <a:lstStyle/>
          <a:p>
            <a:r>
              <a:rPr lang="en-GB" altLang="en-US" sz="2800" dirty="0">
                <a:latin typeface="Candara" panose="020E0502030303020204" pitchFamily="34" charset="0"/>
              </a:rPr>
              <a:t>Interview people, ask them for their willingness to pay for certain environmental goods and services</a:t>
            </a:r>
          </a:p>
          <a:p>
            <a:r>
              <a:rPr lang="en-GB" altLang="en-US" sz="2800" dirty="0">
                <a:latin typeface="Candara" panose="020E0502030303020204" pitchFamily="34" charset="0"/>
              </a:rPr>
              <a:t>Advantage: Applicable to more than direct use value</a:t>
            </a:r>
          </a:p>
          <a:p>
            <a:r>
              <a:rPr lang="en-GB" altLang="en-US" sz="2800" dirty="0">
                <a:latin typeface="Candara" panose="020E0502030303020204" pitchFamily="34" charset="0"/>
              </a:rPr>
              <a:t>Disadvantages: Hypothetical, people are unfamiliar with the situation, all sorts of biases may occur, interview design is always hard </a:t>
            </a:r>
          </a:p>
        </p:txBody>
      </p:sp>
      <p:pic>
        <p:nvPicPr>
          <p:cNvPr id="3" name="Picture 2">
            <a:extLst>
              <a:ext uri="{FF2B5EF4-FFF2-40B4-BE49-F238E27FC236}">
                <a16:creationId xmlns:a16="http://schemas.microsoft.com/office/drawing/2014/main" id="{FC8BADA9-233F-4B98-B04D-F65E3AB6D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87" y="4324350"/>
            <a:ext cx="1501101" cy="2533650"/>
          </a:xfrm>
          <a:prstGeom prst="rect">
            <a:avLst/>
          </a:prstGeom>
        </p:spPr>
      </p:pic>
    </p:spTree>
    <p:extLst>
      <p:ext uri="{BB962C8B-B14F-4D97-AF65-F5344CB8AC3E}">
        <p14:creationId xmlns:p14="http://schemas.microsoft.com/office/powerpoint/2010/main" val="416056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62000" y="0"/>
            <a:ext cx="7772400" cy="914400"/>
          </a:xfrm>
        </p:spPr>
        <p:txBody>
          <a:bodyPr/>
          <a:lstStyle/>
          <a:p>
            <a:r>
              <a:rPr lang="en-GB" altLang="en-US" sz="3600" dirty="0">
                <a:latin typeface="Candara" panose="020E0502030303020204" pitchFamily="34" charset="0"/>
              </a:rPr>
              <a:t>CVM: Potential Biases</a:t>
            </a:r>
          </a:p>
        </p:txBody>
      </p:sp>
      <p:sp>
        <p:nvSpPr>
          <p:cNvPr id="18435" name="Rectangle 3"/>
          <p:cNvSpPr>
            <a:spLocks noGrp="1" noChangeArrowheads="1"/>
          </p:cNvSpPr>
          <p:nvPr>
            <p:ph type="body" idx="1"/>
          </p:nvPr>
        </p:nvSpPr>
        <p:spPr>
          <a:xfrm>
            <a:off x="762000" y="762000"/>
            <a:ext cx="7772400" cy="5029200"/>
          </a:xfrm>
        </p:spPr>
        <p:txBody>
          <a:bodyPr/>
          <a:lstStyle/>
          <a:p>
            <a:pPr>
              <a:lnSpc>
                <a:spcPct val="90000"/>
              </a:lnSpc>
            </a:pPr>
            <a:r>
              <a:rPr lang="en-GB" altLang="en-US" sz="2800" dirty="0">
                <a:latin typeface="Candara" panose="020E0502030303020204" pitchFamily="34" charset="0"/>
              </a:rPr>
              <a:t>Strategic bias: respondents deliberately under/overestimate their WTP</a:t>
            </a:r>
          </a:p>
          <a:p>
            <a:pPr lvl="1">
              <a:lnSpc>
                <a:spcPct val="90000"/>
              </a:lnSpc>
            </a:pPr>
            <a:r>
              <a:rPr lang="en-GB" altLang="en-US" sz="2400" dirty="0">
                <a:latin typeface="Candara" panose="020E0502030303020204" pitchFamily="34" charset="0"/>
              </a:rPr>
              <a:t>Free-ride</a:t>
            </a:r>
          </a:p>
          <a:p>
            <a:pPr lvl="1">
              <a:lnSpc>
                <a:spcPct val="90000"/>
              </a:lnSpc>
            </a:pPr>
            <a:r>
              <a:rPr lang="en-GB" altLang="en-US" sz="2400" dirty="0">
                <a:latin typeface="Candara" panose="020E0502030303020204" pitchFamily="34" charset="0"/>
              </a:rPr>
              <a:t>Government pays</a:t>
            </a:r>
          </a:p>
          <a:p>
            <a:pPr>
              <a:lnSpc>
                <a:spcPct val="90000"/>
              </a:lnSpc>
            </a:pPr>
            <a:r>
              <a:rPr lang="en-GB" altLang="en-US" sz="2800" dirty="0">
                <a:latin typeface="Candara" panose="020E0502030303020204" pitchFamily="34" charset="0"/>
              </a:rPr>
              <a:t>Design</a:t>
            </a:r>
          </a:p>
          <a:p>
            <a:pPr lvl="1">
              <a:lnSpc>
                <a:spcPct val="90000"/>
              </a:lnSpc>
            </a:pPr>
            <a:r>
              <a:rPr lang="en-GB" altLang="en-US" sz="2400" dirty="0">
                <a:latin typeface="Candara" panose="020E0502030303020204" pitchFamily="34" charset="0"/>
              </a:rPr>
              <a:t>Payment vehicle: taxes, price increases  etc.</a:t>
            </a:r>
          </a:p>
          <a:p>
            <a:pPr lvl="1">
              <a:lnSpc>
                <a:spcPct val="90000"/>
              </a:lnSpc>
            </a:pPr>
            <a:r>
              <a:rPr lang="en-GB" altLang="en-US" sz="2400" dirty="0">
                <a:latin typeface="Candara" panose="020E0502030303020204" pitchFamily="34" charset="0"/>
              </a:rPr>
              <a:t>Informational</a:t>
            </a:r>
          </a:p>
          <a:p>
            <a:pPr>
              <a:lnSpc>
                <a:spcPct val="90000"/>
              </a:lnSpc>
            </a:pPr>
            <a:r>
              <a:rPr lang="en-GB" altLang="en-US" sz="2800" dirty="0">
                <a:latin typeface="Candara" panose="020E0502030303020204" pitchFamily="34" charset="0"/>
              </a:rPr>
              <a:t>Hypothetical bias</a:t>
            </a:r>
          </a:p>
          <a:p>
            <a:pPr lvl="1">
              <a:lnSpc>
                <a:spcPct val="90000"/>
              </a:lnSpc>
            </a:pPr>
            <a:r>
              <a:rPr lang="en-GB" altLang="en-US" sz="2400" dirty="0">
                <a:latin typeface="Candara" panose="020E0502030303020204" pitchFamily="34" charset="0"/>
              </a:rPr>
              <a:t>Budget constraint</a:t>
            </a:r>
          </a:p>
          <a:p>
            <a:pPr lvl="1">
              <a:lnSpc>
                <a:spcPct val="90000"/>
              </a:lnSpc>
            </a:pPr>
            <a:r>
              <a:rPr lang="en-GB" altLang="en-US" sz="2400" dirty="0">
                <a:latin typeface="Candara" panose="020E0502030303020204" pitchFamily="34" charset="0"/>
              </a:rPr>
              <a:t>Unfamiliarity (operational)</a:t>
            </a:r>
          </a:p>
          <a:p>
            <a:pPr>
              <a:lnSpc>
                <a:spcPct val="90000"/>
              </a:lnSpc>
            </a:pPr>
            <a:r>
              <a:rPr lang="en-GB" altLang="en-US" sz="2800" dirty="0">
                <a:latin typeface="Candara" panose="020E0502030303020204" pitchFamily="34" charset="0"/>
              </a:rPr>
              <a:t>Interviewer bias</a:t>
            </a:r>
          </a:p>
          <a:p>
            <a:pPr>
              <a:lnSpc>
                <a:spcPct val="90000"/>
              </a:lnSpc>
            </a:pPr>
            <a:r>
              <a:rPr lang="en-GB" altLang="en-US" sz="2800" dirty="0">
                <a:latin typeface="Candara" panose="020E0502030303020204" pitchFamily="34" charset="0"/>
              </a:rPr>
              <a:t>Warm glow: positive WTP because they feel good about the act of giving for a social good</a:t>
            </a:r>
          </a:p>
        </p:txBody>
      </p:sp>
    </p:spTree>
    <p:extLst>
      <p:ext uri="{BB962C8B-B14F-4D97-AF65-F5344CB8AC3E}">
        <p14:creationId xmlns:p14="http://schemas.microsoft.com/office/powerpoint/2010/main" val="418035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de-DE" sz="3200" dirty="0">
                <a:latin typeface="Candara" panose="020E0502030303020204" pitchFamily="34" charset="0"/>
              </a:rPr>
              <a:t>WTP v WTAC</a:t>
            </a:r>
            <a:endParaRPr lang="en-GB" sz="32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609600" y="990600"/>
                <a:ext cx="7772400" cy="5029200"/>
              </a:xfrm>
            </p:spPr>
            <p:txBody>
              <a:bodyPr/>
              <a:lstStyle/>
              <a:p>
                <a:pPr eaLnBrk="1" hangingPunct="1">
                  <a:lnSpc>
                    <a:spcPct val="90000"/>
                  </a:lnSpc>
                </a:pPr>
                <a:r>
                  <a:rPr lang="de-DE" sz="2800" dirty="0">
                    <a:latin typeface="Candara" panose="020E0502030303020204" pitchFamily="34" charset="0"/>
                  </a:rPr>
                  <a:t>Willingness to pay, or equivalent variation, is the maximum amount you would be willing to pay to secure a price fall</a:t>
                </a:r>
              </a:p>
              <a:p>
                <a:pPr eaLnBrk="1" hangingPunct="1">
                  <a:lnSpc>
                    <a:spcPct val="90000"/>
                  </a:lnSpc>
                </a:pPr>
                <a:r>
                  <a:rPr lang="de-DE" sz="2800" dirty="0">
                    <a:latin typeface="Candara" panose="020E0502030303020204" pitchFamily="34" charset="0"/>
                  </a:rPr>
                  <a:t>Willingness to accept compensation, or compensating variation, is the minimum amount you would be willing to accept to forego a price fall</a:t>
                </a:r>
              </a:p>
              <a:p>
                <a:pPr eaLnBrk="1" hangingPunct="1">
                  <a:lnSpc>
                    <a:spcPct val="90000"/>
                  </a:lnSpc>
                </a:pPr>
                <a:r>
                  <a:rPr lang="de-DE" sz="2800" dirty="0">
                    <a:latin typeface="Candara" panose="020E0502030303020204" pitchFamily="34" charset="0"/>
                  </a:rPr>
                  <a:t>Willig (1976) showed that </a:t>
                </a:r>
                <a14:m>
                  <m:oMath xmlns:m="http://schemas.openxmlformats.org/officeDocument/2006/math">
                    <m:r>
                      <a:rPr lang="en-GB" sz="2800" b="0" i="1" smtClean="0">
                        <a:latin typeface="Cambria Math" panose="02040503050406030204" pitchFamily="18" charset="0"/>
                      </a:rPr>
                      <m:t>𝐸𝑉</m:t>
                    </m:r>
                    <m:r>
                      <a:rPr lang="en-GB" sz="2800" b="0" i="1" smtClean="0">
                        <a:latin typeface="Cambria Math" panose="02040503050406030204" pitchFamily="18" charset="0"/>
                      </a:rPr>
                      <m:t>&lt;</m:t>
                    </m:r>
                    <m:r>
                      <m:rPr>
                        <m:sty m:val="p"/>
                      </m:rPr>
                      <a:rPr lang="el-GR" sz="2800" b="0" i="1" smtClean="0">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𝐶𝑆</m:t>
                    </m:r>
                    <m:r>
                      <a:rPr lang="en-GB" sz="2800" b="0" i="1" smtClean="0">
                        <a:latin typeface="Cambria Math" panose="02040503050406030204" pitchFamily="18" charset="0"/>
                        <a:ea typeface="Cambria Math" panose="02040503050406030204" pitchFamily="18" charset="0"/>
                      </a:rPr>
                      <m:t>&lt;</m:t>
                    </m:r>
                    <m:r>
                      <a:rPr lang="en-GB" sz="2800" b="0" i="1" smtClean="0">
                        <a:latin typeface="Cambria Math" panose="02040503050406030204" pitchFamily="18" charset="0"/>
                        <a:ea typeface="Cambria Math" panose="02040503050406030204" pitchFamily="18" charset="0"/>
                      </a:rPr>
                      <m:t>𝐶𝑉</m:t>
                    </m:r>
                    <m:r>
                      <a:rPr lang="en-GB" sz="2800" b="0" i="1" smtClean="0">
                        <a:latin typeface="Cambria Math" panose="02040503050406030204" pitchFamily="18" charset="0"/>
                      </a:rPr>
                      <m:t> </m:t>
                    </m:r>
                  </m:oMath>
                </a14:m>
                <a:endParaRPr lang="de-DE" sz="2800" dirty="0">
                  <a:latin typeface="Candara" panose="020E0502030303020204" pitchFamily="34" charset="0"/>
                </a:endParaRPr>
              </a:p>
              <a:p>
                <a:pPr eaLnBrk="1" hangingPunct="1">
                  <a:lnSpc>
                    <a:spcPct val="90000"/>
                  </a:lnSpc>
                </a:pPr>
                <a:r>
                  <a:rPr lang="de-DE" sz="2800" dirty="0">
                    <a:latin typeface="Candara" panose="020E0502030303020204" pitchFamily="34" charset="0"/>
                  </a:rPr>
                  <a:t>This is because of the income effect</a:t>
                </a:r>
              </a:p>
              <a:p>
                <a:pPr>
                  <a:lnSpc>
                    <a:spcPct val="90000"/>
                  </a:lnSpc>
                </a:pPr>
                <a:r>
                  <a:rPr lang="de-DE" sz="2800" dirty="0">
                    <a:latin typeface="Candara" panose="020E0502030303020204" pitchFamily="34" charset="0"/>
                  </a:rPr>
                  <a:t>He also showed that </a:t>
                </a:r>
                <a14:m>
                  <m:oMath xmlns:m="http://schemas.openxmlformats.org/officeDocument/2006/math">
                    <m:r>
                      <a:rPr lang="en-GB" sz="2800" i="1">
                        <a:latin typeface="Cambria Math" panose="02040503050406030204" pitchFamily="18" charset="0"/>
                      </a:rPr>
                      <m:t>𝐸𝑉</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𝐶𝑆</m:t>
                    </m:r>
                    <m:r>
                      <a:rPr lang="en-GB" sz="2800" i="1" smtClean="0">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𝐶𝑉</m:t>
                    </m:r>
                    <m:r>
                      <a:rPr lang="en-GB" sz="2800" i="1">
                        <a:latin typeface="Cambria Math" panose="02040503050406030204" pitchFamily="18" charset="0"/>
                      </a:rPr>
                      <m:t> </m:t>
                    </m:r>
                  </m:oMath>
                </a14:m>
                <a:endParaRPr lang="de-DE" sz="2800" dirty="0">
                  <a:latin typeface="Candara" panose="020E0502030303020204" pitchFamily="34" charset="0"/>
                </a:endParaRPr>
              </a:p>
              <a:p>
                <a:pPr eaLnBrk="1" hangingPunct="1">
                  <a:lnSpc>
                    <a:spcPct val="90000"/>
                  </a:lnSpc>
                </a:pPr>
                <a:r>
                  <a:rPr lang="de-DE" sz="2800" dirty="0">
                    <a:latin typeface="Candara" panose="020E0502030303020204" pitchFamily="34" charset="0"/>
                  </a:rPr>
                  <a:t>This is because of substitution</a:t>
                </a:r>
              </a:p>
              <a:p>
                <a:pPr eaLnBrk="1" hangingPunct="1">
                  <a:lnSpc>
                    <a:spcPct val="90000"/>
                  </a:lnSpc>
                </a:pPr>
                <a:r>
                  <a:rPr lang="de-DE" sz="2800" dirty="0">
                    <a:latin typeface="Candara" panose="020E0502030303020204" pitchFamily="34" charset="0"/>
                  </a:rPr>
                  <a:t>Result carries over to quantities </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609600" y="990600"/>
                <a:ext cx="7772400" cy="5029200"/>
              </a:xfrm>
              <a:blipFill rotWithShape="0">
                <a:blip r:embed="rId3"/>
                <a:stretch>
                  <a:fillRect l="-1647" t="-2182" r="-2510" b="-7152"/>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8ECEC5BA-3AB4-4B66-A1DF-DD996DC0C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330700"/>
            <a:ext cx="1828800" cy="243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557" y="-6781800"/>
            <a:ext cx="10199557" cy="10247129"/>
          </a:xfrm>
          <a:prstGeom prst="rect">
            <a:avLst/>
          </a:prstGeom>
        </p:spPr>
      </p:pic>
    </p:spTree>
    <p:extLst>
      <p:ext uri="{BB962C8B-B14F-4D97-AF65-F5344CB8AC3E}">
        <p14:creationId xmlns:p14="http://schemas.microsoft.com/office/powerpoint/2010/main" val="1959389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0" y="-1"/>
            <a:ext cx="9144000" cy="665932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WTP and WTAC -2</a:t>
            </a:r>
            <a:endParaRPr lang="en-GB" sz="3600" dirty="0">
              <a:latin typeface="Candara" panose="020E0502030303020204" pitchFamily="34" charset="0"/>
            </a:endParaRPr>
          </a:p>
        </p:txBody>
      </p:sp>
      <p:sp>
        <p:nvSpPr>
          <p:cNvPr id="36867"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Willingness to pay and willingness to accept compensation are different, because</a:t>
            </a:r>
          </a:p>
          <a:p>
            <a:pPr lvl="1">
              <a:lnSpc>
                <a:spcPct val="90000"/>
              </a:lnSpc>
            </a:pPr>
            <a:r>
              <a:rPr lang="de-DE" dirty="0">
                <a:latin typeface="Candara" panose="020E0502030303020204" pitchFamily="34" charset="0"/>
              </a:rPr>
              <a:t>the budget constraint is different</a:t>
            </a:r>
          </a:p>
          <a:p>
            <a:pPr lvl="1">
              <a:lnSpc>
                <a:spcPct val="90000"/>
              </a:lnSpc>
            </a:pPr>
            <a:r>
              <a:rPr lang="de-DE" dirty="0">
                <a:latin typeface="Candara" panose="020E0502030303020204" pitchFamily="34" charset="0"/>
              </a:rPr>
              <a:t>voluntary and involuntary risks are different</a:t>
            </a:r>
          </a:p>
          <a:p>
            <a:pPr lvl="1">
              <a:lnSpc>
                <a:spcPct val="90000"/>
              </a:lnSpc>
            </a:pPr>
            <a:r>
              <a:rPr lang="de-DE" dirty="0">
                <a:latin typeface="Candara" panose="020E0502030303020204" pitchFamily="34" charset="0"/>
              </a:rPr>
              <a:t>people attach value to the status quo</a:t>
            </a:r>
          </a:p>
          <a:p>
            <a:pPr>
              <a:lnSpc>
                <a:spcPct val="90000"/>
              </a:lnSpc>
            </a:pPr>
            <a:r>
              <a:rPr lang="de-DE" sz="2800" dirty="0">
                <a:latin typeface="Candara" panose="020E0502030303020204" pitchFamily="34" charset="0"/>
              </a:rPr>
              <a:t>Important for climate change</a:t>
            </a:r>
          </a:p>
          <a:p>
            <a:pPr lvl="1">
              <a:lnSpc>
                <a:spcPct val="90000"/>
              </a:lnSpc>
            </a:pPr>
            <a:r>
              <a:rPr lang="de-DE" sz="2400" dirty="0">
                <a:latin typeface="Candara" panose="020E0502030303020204" pitchFamily="34" charset="0"/>
              </a:rPr>
              <a:t>Buy a better climate for your children and grandchildren</a:t>
            </a:r>
          </a:p>
          <a:p>
            <a:pPr lvl="1">
              <a:lnSpc>
                <a:spcPct val="90000"/>
              </a:lnSpc>
            </a:pPr>
            <a:r>
              <a:rPr lang="de-DE" sz="2400" dirty="0">
                <a:latin typeface="Candara" panose="020E0502030303020204" pitchFamily="34" charset="0"/>
              </a:rPr>
              <a:t>Compensate your children and grandchildren for imposing a worse climate on them</a:t>
            </a:r>
          </a:p>
          <a:p>
            <a:pPr lvl="1">
              <a:lnSpc>
                <a:spcPct val="90000"/>
              </a:lnSpc>
            </a:pPr>
            <a:r>
              <a:rPr lang="de-DE" sz="2400" dirty="0">
                <a:latin typeface="Candara" panose="020E0502030303020204" pitchFamily="34" charset="0"/>
              </a:rPr>
              <a:t>Those who suffer the worst impacts contributed least to climate change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en-GB" sz="3200" dirty="0">
                <a:latin typeface="Candara" panose="020E0502030303020204" pitchFamily="34" charset="0"/>
              </a:rPr>
              <a:t>Benefit transfer</a:t>
            </a:r>
          </a:p>
        </p:txBody>
      </p:sp>
      <p:sp>
        <p:nvSpPr>
          <p:cNvPr id="11267" name="Rectangle 3"/>
          <p:cNvSpPr>
            <a:spLocks noGrp="1" noChangeArrowheads="1"/>
          </p:cNvSpPr>
          <p:nvPr>
            <p:ph type="body" idx="1"/>
          </p:nvPr>
        </p:nvSpPr>
        <p:spPr>
          <a:xfrm>
            <a:off x="609600" y="990600"/>
            <a:ext cx="7772400" cy="5410200"/>
          </a:xfrm>
        </p:spPr>
        <p:txBody>
          <a:bodyPr/>
          <a:lstStyle/>
          <a:p>
            <a:pPr eaLnBrk="1" hangingPunct="1">
              <a:lnSpc>
                <a:spcPct val="90000"/>
              </a:lnSpc>
            </a:pPr>
            <a:r>
              <a:rPr lang="de-DE" sz="2800" dirty="0">
                <a:latin typeface="Candara" panose="020E0502030303020204" pitchFamily="34" charset="0"/>
              </a:rPr>
              <a:t>Monetary valuation is difficult and expensive</a:t>
            </a:r>
          </a:p>
          <a:p>
            <a:pPr eaLnBrk="1" hangingPunct="1">
              <a:lnSpc>
                <a:spcPct val="90000"/>
              </a:lnSpc>
            </a:pPr>
            <a:r>
              <a:rPr lang="de-DE" sz="2800" dirty="0">
                <a:latin typeface="Candara" panose="020E0502030303020204" pitchFamily="34" charset="0"/>
              </a:rPr>
              <a:t>Therefore, estimated values are extrapolated (benefit transfer) from one place to the next and from one case to the next</a:t>
            </a:r>
          </a:p>
          <a:p>
            <a:pPr eaLnBrk="1" hangingPunct="1">
              <a:lnSpc>
                <a:spcPct val="90000"/>
              </a:lnSpc>
            </a:pPr>
            <a:r>
              <a:rPr lang="de-DE" sz="2800" dirty="0">
                <a:latin typeface="Candara" panose="020E0502030303020204" pitchFamily="34" charset="0"/>
              </a:rPr>
              <a:t>For climate change, we need a </a:t>
            </a:r>
            <a:r>
              <a:rPr lang="de-DE" sz="2800" i="1" dirty="0">
                <a:latin typeface="Candara" panose="020E0502030303020204" pitchFamily="34" charset="0"/>
              </a:rPr>
              <a:t>comprehensive assessment</a:t>
            </a:r>
            <a:r>
              <a:rPr lang="de-DE" sz="2800" dirty="0">
                <a:latin typeface="Candara" panose="020E0502030303020204" pitchFamily="34" charset="0"/>
              </a:rPr>
              <a:t>, rather than case studies, of </a:t>
            </a:r>
            <a:r>
              <a:rPr lang="de-DE" sz="2800" i="1" dirty="0">
                <a:latin typeface="Candara" panose="020E0502030303020204" pitchFamily="34" charset="0"/>
              </a:rPr>
              <a:t>future values</a:t>
            </a:r>
            <a:r>
              <a:rPr lang="de-DE" sz="2800" dirty="0">
                <a:latin typeface="Candara" panose="020E0502030303020204" pitchFamily="34" charset="0"/>
              </a:rPr>
              <a:t>, rather than past values</a:t>
            </a:r>
          </a:p>
          <a:p>
            <a:pPr eaLnBrk="1" hangingPunct="1">
              <a:lnSpc>
                <a:spcPct val="90000"/>
              </a:lnSpc>
            </a:pPr>
            <a:r>
              <a:rPr lang="de-DE" sz="2800" dirty="0">
                <a:latin typeface="Candara" panose="020E0502030303020204" pitchFamily="34" charset="0"/>
              </a:rPr>
              <a:t>Two approaches</a:t>
            </a:r>
          </a:p>
          <a:p>
            <a:pPr lvl="1">
              <a:lnSpc>
                <a:spcPct val="90000"/>
              </a:lnSpc>
            </a:pPr>
            <a:r>
              <a:rPr lang="de-DE" sz="2400" dirty="0">
                <a:latin typeface="Candara" panose="020E0502030303020204" pitchFamily="34" charset="0"/>
              </a:rPr>
              <a:t>Value transfer (quickly abandoned)</a:t>
            </a:r>
          </a:p>
          <a:p>
            <a:pPr lvl="1">
              <a:lnSpc>
                <a:spcPct val="90000"/>
              </a:lnSpc>
            </a:pPr>
            <a:r>
              <a:rPr lang="de-DE" sz="2400" dirty="0">
                <a:latin typeface="Candara" panose="020E0502030303020204" pitchFamily="34" charset="0"/>
              </a:rPr>
              <a:t>Function transfer</a:t>
            </a:r>
          </a:p>
          <a:p>
            <a:pPr>
              <a:lnSpc>
                <a:spcPct val="90000"/>
              </a:lnSpc>
            </a:pPr>
            <a:r>
              <a:rPr lang="de-DE" sz="2800" dirty="0">
                <a:latin typeface="Candara" panose="020E0502030303020204" pitchFamily="34" charset="0"/>
              </a:rPr>
              <a:t>As values are highly context-specific, benefit transfer introduces all sorts of uncertainties, which are not well-understood</a:t>
            </a:r>
          </a:p>
          <a:p>
            <a:pPr lvl="1">
              <a:lnSpc>
                <a:spcPct val="90000"/>
              </a:lnSpc>
            </a:pPr>
            <a:endParaRPr lang="en-GB" sz="2400" dirty="0">
              <a:latin typeface="Candara" panose="020E0502030303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5321BD9-3BDC-42BB-8A5E-FA997E039AA1}"/>
              </a:ext>
            </a:extLst>
          </p:cNvPr>
          <p:cNvGraphicFramePr>
            <a:graphicFrameLocks noGrp="1"/>
          </p:cNvGraphicFramePr>
          <p:nvPr>
            <p:ph idx="1"/>
            <p:extLst>
              <p:ext uri="{D42A27DB-BD31-4B8C-83A1-F6EECF244321}">
                <p14:modId xmlns:p14="http://schemas.microsoft.com/office/powerpoint/2010/main" val="2198744039"/>
              </p:ext>
            </p:extLst>
          </p:nvPr>
        </p:nvGraphicFramePr>
        <p:xfrm>
          <a:off x="0" y="0"/>
          <a:ext cx="9144000" cy="1186688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415187531"/>
                    </a:ext>
                  </a:extLst>
                </a:gridCol>
                <a:gridCol w="990600">
                  <a:extLst>
                    <a:ext uri="{9D8B030D-6E8A-4147-A177-3AD203B41FA5}">
                      <a16:colId xmlns:a16="http://schemas.microsoft.com/office/drawing/2014/main" val="4125059818"/>
                    </a:ext>
                  </a:extLst>
                </a:gridCol>
                <a:gridCol w="2514600">
                  <a:extLst>
                    <a:ext uri="{9D8B030D-6E8A-4147-A177-3AD203B41FA5}">
                      <a16:colId xmlns:a16="http://schemas.microsoft.com/office/drawing/2014/main" val="817046493"/>
                    </a:ext>
                  </a:extLst>
                </a:gridCol>
                <a:gridCol w="609600">
                  <a:extLst>
                    <a:ext uri="{9D8B030D-6E8A-4147-A177-3AD203B41FA5}">
                      <a16:colId xmlns:a16="http://schemas.microsoft.com/office/drawing/2014/main" val="2839350444"/>
                    </a:ext>
                  </a:extLst>
                </a:gridCol>
                <a:gridCol w="1752600">
                  <a:extLst>
                    <a:ext uri="{9D8B030D-6E8A-4147-A177-3AD203B41FA5}">
                      <a16:colId xmlns:a16="http://schemas.microsoft.com/office/drawing/2014/main" val="1739632925"/>
                    </a:ext>
                  </a:extLst>
                </a:gridCol>
              </a:tblGrid>
              <a:tr h="370840">
                <a:tc>
                  <a:txBody>
                    <a:bodyPr/>
                    <a:lstStyle/>
                    <a:p>
                      <a:r>
                        <a:rPr lang="en-GB" sz="1800" b="1" dirty="0">
                          <a:effectLst/>
                          <a:latin typeface="Candara" panose="020E0502030303020204" pitchFamily="34" charset="0"/>
                        </a:rPr>
                        <a:t>Authors (year)</a:t>
                      </a:r>
                    </a:p>
                  </a:txBody>
                  <a:tcPr marL="38100" marR="38100" marT="38100" marB="38100" anchor="ctr"/>
                </a:tc>
                <a:tc>
                  <a:txBody>
                    <a:bodyPr/>
                    <a:lstStyle/>
                    <a:p>
                      <a:r>
                        <a:rPr lang="en-GB" sz="1800" b="1" dirty="0">
                          <a:effectLst/>
                          <a:latin typeface="Candara" panose="020E0502030303020204" pitchFamily="34" charset="0"/>
                        </a:rPr>
                        <a:t>Method</a:t>
                      </a:r>
                    </a:p>
                  </a:txBody>
                  <a:tcPr marL="38100" marR="38100" marT="38100" marB="38100" anchor="ctr"/>
                </a:tc>
                <a:tc>
                  <a:txBody>
                    <a:bodyPr/>
                    <a:lstStyle/>
                    <a:p>
                      <a:r>
                        <a:rPr lang="en-GB" sz="1800" b="1" dirty="0">
                          <a:effectLst/>
                          <a:latin typeface="Candara" panose="020E0502030303020204" pitchFamily="34" charset="0"/>
                        </a:rPr>
                        <a:t>Resources valued</a:t>
                      </a:r>
                    </a:p>
                  </a:txBody>
                  <a:tcPr marL="38100" marR="38100" marT="38100" marB="38100" anchor="ctr"/>
                </a:tc>
                <a:tc>
                  <a:txBody>
                    <a:bodyPr/>
                    <a:lstStyle/>
                    <a:p>
                      <a:pPr algn="ctr"/>
                      <a:r>
                        <a:rPr lang="en-GB" sz="1800" b="1" i="1" dirty="0">
                          <a:effectLst/>
                          <a:latin typeface="Candara" panose="020E0502030303020204" pitchFamily="34" charset="0"/>
                        </a:rPr>
                        <a:t>N</a:t>
                      </a:r>
                      <a:endParaRPr lang="en-GB" sz="1800" b="1" dirty="0">
                        <a:effectLst/>
                        <a:latin typeface="Candara" panose="020E0502030303020204" pitchFamily="34" charset="0"/>
                      </a:endParaRPr>
                    </a:p>
                  </a:txBody>
                  <a:tcPr marL="38100" marR="38100" marT="38100" marB="38100" anchor="ctr"/>
                </a:tc>
                <a:tc>
                  <a:txBody>
                    <a:bodyPr/>
                    <a:lstStyle/>
                    <a:p>
                      <a:pPr algn="ctr"/>
                      <a:r>
                        <a:rPr lang="en-GB" sz="1800" b="1" dirty="0">
                          <a:effectLst/>
                          <a:latin typeface="Candara" panose="020E0502030303020204" pitchFamily="34" charset="0"/>
                        </a:rPr>
                        <a:t>% error</a:t>
                      </a:r>
                    </a:p>
                  </a:txBody>
                  <a:tcPr marL="38100" marR="38100" marT="38100" marB="38100" anchor="ctr"/>
                </a:tc>
                <a:extLst>
                  <a:ext uri="{0D108BD9-81ED-4DB2-BD59-A6C34878D82A}">
                    <a16:rowId xmlns:a16="http://schemas.microsoft.com/office/drawing/2014/main" val="1479140094"/>
                  </a:ext>
                </a:extLst>
              </a:tr>
              <a:tr h="370840">
                <a:tc>
                  <a:txBody>
                    <a:bodyPr/>
                    <a:lstStyle/>
                    <a:p>
                      <a:r>
                        <a:rPr lang="en-GB" sz="1800" dirty="0">
                          <a:effectLst/>
                          <a:latin typeface="Candara" panose="020E0502030303020204" pitchFamily="34" charset="0"/>
                        </a:rPr>
                        <a:t>Barton (2002)</a:t>
                      </a:r>
                    </a:p>
                  </a:txBody>
                  <a:tcPr marL="38100" marR="38100" marT="38100" marB="38100" anchor="ctr"/>
                </a:tc>
                <a:tc>
                  <a:txBody>
                    <a:bodyPr/>
                    <a:lstStyle/>
                    <a:p>
                      <a:r>
                        <a:rPr lang="en-GB" sz="1800" dirty="0">
                          <a:effectLst/>
                          <a:latin typeface="Candara" panose="020E0502030303020204" pitchFamily="34" charset="0"/>
                        </a:rPr>
                        <a:t>CV</a:t>
                      </a:r>
                    </a:p>
                  </a:txBody>
                  <a:tcPr marL="38100" marR="38100" marT="38100" marB="38100" anchor="ctr"/>
                </a:tc>
                <a:tc>
                  <a:txBody>
                    <a:bodyPr/>
                    <a:lstStyle/>
                    <a:p>
                      <a:r>
                        <a:rPr lang="en-GB" sz="1800" dirty="0">
                          <a:effectLst/>
                          <a:latin typeface="Candara" panose="020E0502030303020204" pitchFamily="34" charset="0"/>
                        </a:rPr>
                        <a:t>Beach quality</a:t>
                      </a:r>
                    </a:p>
                  </a:txBody>
                  <a:tcPr marL="38100" marR="38100" marT="38100" marB="38100" anchor="ctr"/>
                </a:tc>
                <a:tc>
                  <a:txBody>
                    <a:bodyPr/>
                    <a:lstStyle/>
                    <a:p>
                      <a:pPr algn="ctr"/>
                      <a:r>
                        <a:rPr lang="en-GB" sz="1800" dirty="0">
                          <a:effectLst/>
                          <a:latin typeface="Candara" panose="020E0502030303020204" pitchFamily="34" charset="0"/>
                        </a:rPr>
                        <a:t>8</a:t>
                      </a:r>
                    </a:p>
                  </a:txBody>
                  <a:tcPr marL="38100" marR="38100" marT="38100" marB="38100" anchor="ctr"/>
                </a:tc>
                <a:tc>
                  <a:txBody>
                    <a:bodyPr/>
                    <a:lstStyle/>
                    <a:p>
                      <a:pPr algn="ctr"/>
                      <a:r>
                        <a:rPr lang="en-GB" sz="1800" dirty="0">
                          <a:effectLst/>
                          <a:latin typeface="Candara" panose="020E0502030303020204" pitchFamily="34" charset="0"/>
                        </a:rPr>
                        <a:t>−20 (−23, −10)</a:t>
                      </a:r>
                    </a:p>
                  </a:txBody>
                  <a:tcPr marL="38100" marR="38100" marT="38100" marB="38100" anchor="ctr"/>
                </a:tc>
                <a:extLst>
                  <a:ext uri="{0D108BD9-81ED-4DB2-BD59-A6C34878D82A}">
                    <a16:rowId xmlns:a16="http://schemas.microsoft.com/office/drawing/2014/main" val="725411362"/>
                  </a:ext>
                </a:extLst>
              </a:tr>
              <a:tr h="370840">
                <a:tc>
                  <a:txBody>
                    <a:bodyPr/>
                    <a:lstStyle/>
                    <a:p>
                      <a:r>
                        <a:rPr lang="en-GB" sz="1800" dirty="0" err="1">
                          <a:effectLst/>
                          <a:latin typeface="Candara" panose="020E0502030303020204" pitchFamily="34" charset="0"/>
                        </a:rPr>
                        <a:t>Bergland</a:t>
                      </a:r>
                      <a:r>
                        <a:rPr lang="en-GB" sz="1800" dirty="0">
                          <a:effectLst/>
                          <a:latin typeface="Candara" panose="020E0502030303020204" pitchFamily="34" charset="0"/>
                        </a:rPr>
                        <a:t> et al. (1995)</a:t>
                      </a:r>
                    </a:p>
                  </a:txBody>
                  <a:tcPr marL="38100" marR="38100" marT="38100" marB="38100" anchor="ctr"/>
                </a:tc>
                <a:tc>
                  <a:txBody>
                    <a:bodyPr/>
                    <a:lstStyle/>
                    <a:p>
                      <a:r>
                        <a:rPr lang="en-GB" sz="1800" dirty="0">
                          <a:effectLst/>
                          <a:latin typeface="Candara" panose="020E0502030303020204" pitchFamily="34" charset="0"/>
                        </a:rPr>
                        <a:t>CV</a:t>
                      </a:r>
                    </a:p>
                  </a:txBody>
                  <a:tcPr marL="38100" marR="38100" marT="38100" marB="38100" anchor="ctr"/>
                </a:tc>
                <a:tc>
                  <a:txBody>
                    <a:bodyPr/>
                    <a:lstStyle/>
                    <a:p>
                      <a:r>
                        <a:rPr lang="en-GB" sz="1800">
                          <a:effectLst/>
                          <a:latin typeface="Candara" panose="020E0502030303020204" pitchFamily="34" charset="0"/>
                        </a:rPr>
                        <a:t>Water quality</a:t>
                      </a:r>
                    </a:p>
                  </a:txBody>
                  <a:tcPr marL="38100" marR="38100" marT="38100" marB="38100" anchor="ctr"/>
                </a:tc>
                <a:tc>
                  <a:txBody>
                    <a:bodyPr/>
                    <a:lstStyle/>
                    <a:p>
                      <a:pPr algn="ctr"/>
                      <a:r>
                        <a:rPr lang="en-GB" sz="1800" dirty="0">
                          <a:effectLst/>
                          <a:latin typeface="Candara" panose="020E0502030303020204" pitchFamily="34" charset="0"/>
                        </a:rPr>
                        <a:t>2</a:t>
                      </a:r>
                    </a:p>
                  </a:txBody>
                  <a:tcPr marL="38100" marR="38100" marT="38100" marB="38100" anchor="ctr"/>
                </a:tc>
                <a:tc>
                  <a:txBody>
                    <a:bodyPr/>
                    <a:lstStyle/>
                    <a:p>
                      <a:pPr algn="ctr"/>
                      <a:r>
                        <a:rPr lang="en-GB" sz="1800" dirty="0">
                          <a:effectLst/>
                          <a:latin typeface="Candara" panose="020E0502030303020204" pitchFamily="34" charset="0"/>
                        </a:rPr>
                        <a:t>−21 (−24, −18)</a:t>
                      </a:r>
                    </a:p>
                  </a:txBody>
                  <a:tcPr marL="38100" marR="38100" marT="38100" marB="38100" anchor="ctr"/>
                </a:tc>
                <a:extLst>
                  <a:ext uri="{0D108BD9-81ED-4DB2-BD59-A6C34878D82A}">
                    <a16:rowId xmlns:a16="http://schemas.microsoft.com/office/drawing/2014/main" val="1491131233"/>
                  </a:ext>
                </a:extLst>
              </a:tr>
              <a:tr h="370840">
                <a:tc>
                  <a:txBody>
                    <a:bodyPr/>
                    <a:lstStyle/>
                    <a:p>
                      <a:r>
                        <a:rPr lang="en-GB" sz="1800" dirty="0">
                          <a:effectLst/>
                          <a:latin typeface="Candara" panose="020E0502030303020204" pitchFamily="34" charset="0"/>
                        </a:rPr>
                        <a:t>Brouwer and Bateman (2005)</a:t>
                      </a:r>
                    </a:p>
                  </a:txBody>
                  <a:tcPr marL="38100" marR="38100" marT="38100" marB="38100" anchor="ctr"/>
                </a:tc>
                <a:tc>
                  <a:txBody>
                    <a:bodyPr/>
                    <a:lstStyle/>
                    <a:p>
                      <a:r>
                        <a:rPr lang="en-GB" sz="1800">
                          <a:effectLst/>
                          <a:latin typeface="Candara" panose="020E0502030303020204" pitchFamily="34" charset="0"/>
                        </a:rPr>
                        <a:t>CV</a:t>
                      </a:r>
                    </a:p>
                  </a:txBody>
                  <a:tcPr marL="38100" marR="38100" marT="38100" marB="38100" anchor="ctr"/>
                </a:tc>
                <a:tc>
                  <a:txBody>
                    <a:bodyPr/>
                    <a:lstStyle/>
                    <a:p>
                      <a:r>
                        <a:rPr lang="en-GB" sz="1800">
                          <a:effectLst/>
                          <a:latin typeface="Candara" panose="020E0502030303020204" pitchFamily="34" charset="0"/>
                        </a:rPr>
                        <a:t>Human health</a:t>
                      </a:r>
                    </a:p>
                  </a:txBody>
                  <a:tcPr marL="38100" marR="38100" marT="38100" marB="38100" anchor="ctr"/>
                </a:tc>
                <a:tc>
                  <a:txBody>
                    <a:bodyPr/>
                    <a:lstStyle/>
                    <a:p>
                      <a:pPr algn="ctr"/>
                      <a:r>
                        <a:rPr lang="en-GB" sz="1800">
                          <a:effectLst/>
                          <a:latin typeface="Candara" panose="020E0502030303020204" pitchFamily="34" charset="0"/>
                        </a:rPr>
                        <a:t>85</a:t>
                      </a:r>
                    </a:p>
                  </a:txBody>
                  <a:tcPr marL="38100" marR="38100" marT="38100" marB="38100" anchor="ctr"/>
                </a:tc>
                <a:tc>
                  <a:txBody>
                    <a:bodyPr/>
                    <a:lstStyle/>
                    <a:p>
                      <a:pPr algn="ctr"/>
                      <a:r>
                        <a:rPr lang="en-GB" sz="1800" dirty="0">
                          <a:effectLst/>
                          <a:latin typeface="Candara" panose="020E0502030303020204" pitchFamily="34" charset="0"/>
                        </a:rPr>
                        <a:t>17 (−41, 123)</a:t>
                      </a:r>
                    </a:p>
                  </a:txBody>
                  <a:tcPr marL="38100" marR="38100" marT="38100" marB="38100" anchor="ctr"/>
                </a:tc>
                <a:extLst>
                  <a:ext uri="{0D108BD9-81ED-4DB2-BD59-A6C34878D82A}">
                    <a16:rowId xmlns:a16="http://schemas.microsoft.com/office/drawing/2014/main" val="952797141"/>
                  </a:ext>
                </a:extLst>
              </a:tr>
              <a:tr h="370840">
                <a:tc>
                  <a:txBody>
                    <a:bodyPr/>
                    <a:lstStyle/>
                    <a:p>
                      <a:r>
                        <a:rPr lang="en-GB" sz="1800" dirty="0">
                          <a:effectLst/>
                          <a:latin typeface="Candara" panose="020E0502030303020204" pitchFamily="34" charset="0"/>
                        </a:rPr>
                        <a:t>Brouwer and </a:t>
                      </a:r>
                      <a:r>
                        <a:rPr lang="en-GB" sz="1800" dirty="0" err="1">
                          <a:effectLst/>
                          <a:latin typeface="Candara" panose="020E0502030303020204" pitchFamily="34" charset="0"/>
                        </a:rPr>
                        <a:t>Spaninks</a:t>
                      </a:r>
                      <a:r>
                        <a:rPr lang="en-GB" sz="1800" dirty="0">
                          <a:effectLst/>
                          <a:latin typeface="Candara" panose="020E0502030303020204" pitchFamily="34" charset="0"/>
                        </a:rPr>
                        <a:t> (1999)</a:t>
                      </a:r>
                    </a:p>
                  </a:txBody>
                  <a:tcPr marL="38100" marR="38100" marT="38100" marB="38100" anchor="ctr"/>
                </a:tc>
                <a:tc>
                  <a:txBody>
                    <a:bodyPr/>
                    <a:lstStyle/>
                    <a:p>
                      <a:r>
                        <a:rPr lang="en-GB" sz="1800">
                          <a:effectLst/>
                          <a:latin typeface="Candara" panose="020E0502030303020204" pitchFamily="34" charset="0"/>
                        </a:rPr>
                        <a:t>CV</a:t>
                      </a:r>
                    </a:p>
                  </a:txBody>
                  <a:tcPr marL="38100" marR="38100" marT="38100" marB="38100" anchor="ctr"/>
                </a:tc>
                <a:tc>
                  <a:txBody>
                    <a:bodyPr/>
                    <a:lstStyle/>
                    <a:p>
                      <a:r>
                        <a:rPr lang="en-GB" sz="1800">
                          <a:effectLst/>
                          <a:latin typeface="Candara" panose="020E0502030303020204" pitchFamily="34" charset="0"/>
                        </a:rPr>
                        <a:t>Farm land</a:t>
                      </a:r>
                    </a:p>
                  </a:txBody>
                  <a:tcPr marL="38100" marR="38100" marT="38100" marB="38100" anchor="ctr"/>
                </a:tc>
                <a:tc>
                  <a:txBody>
                    <a:bodyPr/>
                    <a:lstStyle/>
                    <a:p>
                      <a:pPr algn="ctr"/>
                      <a:r>
                        <a:rPr lang="en-GB" sz="1800">
                          <a:effectLst/>
                          <a:latin typeface="Candara" panose="020E0502030303020204" pitchFamily="34" charset="0"/>
                        </a:rPr>
                        <a:t>8</a:t>
                      </a:r>
                    </a:p>
                  </a:txBody>
                  <a:tcPr marL="38100" marR="38100" marT="38100" marB="38100" anchor="ctr"/>
                </a:tc>
                <a:tc>
                  <a:txBody>
                    <a:bodyPr/>
                    <a:lstStyle/>
                    <a:p>
                      <a:pPr algn="ctr"/>
                      <a:r>
                        <a:rPr lang="en-GB" sz="1800" dirty="0">
                          <a:effectLst/>
                          <a:latin typeface="Candara" panose="020E0502030303020204" pitchFamily="34" charset="0"/>
                        </a:rPr>
                        <a:t>3 (−59, 60)</a:t>
                      </a:r>
                    </a:p>
                  </a:txBody>
                  <a:tcPr marL="38100" marR="38100" marT="38100" marB="38100" anchor="ctr"/>
                </a:tc>
                <a:extLst>
                  <a:ext uri="{0D108BD9-81ED-4DB2-BD59-A6C34878D82A}">
                    <a16:rowId xmlns:a16="http://schemas.microsoft.com/office/drawing/2014/main" val="735111970"/>
                  </a:ext>
                </a:extLst>
              </a:tr>
              <a:tr h="370840">
                <a:tc>
                  <a:txBody>
                    <a:bodyPr/>
                    <a:lstStyle/>
                    <a:p>
                      <a:r>
                        <a:rPr lang="en-GB" sz="1800">
                          <a:effectLst/>
                          <a:latin typeface="Candara" panose="020E0502030303020204" pitchFamily="34" charset="0"/>
                        </a:rPr>
                        <a:t>Colombo and Hanley (2008)</a:t>
                      </a:r>
                    </a:p>
                  </a:txBody>
                  <a:tcPr marL="38100" marR="38100" marT="38100" marB="38100" anchor="ctr"/>
                </a:tc>
                <a:tc>
                  <a:txBody>
                    <a:bodyPr/>
                    <a:lstStyle/>
                    <a:p>
                      <a:r>
                        <a:rPr lang="en-GB" sz="1800">
                          <a:effectLst/>
                          <a:latin typeface="Candara" panose="020E0502030303020204" pitchFamily="34" charset="0"/>
                        </a:rPr>
                        <a:t>CM</a:t>
                      </a:r>
                      <a:endParaRPr lang="en-GB" sz="1800" dirty="0">
                        <a:effectLst/>
                        <a:latin typeface="Candara" panose="020E0502030303020204" pitchFamily="34" charset="0"/>
                      </a:endParaRPr>
                    </a:p>
                  </a:txBody>
                  <a:tcPr marL="38100" marR="38100" marT="38100" marB="38100" anchor="ctr"/>
                </a:tc>
                <a:tc>
                  <a:txBody>
                    <a:bodyPr/>
                    <a:lstStyle/>
                    <a:p>
                      <a:r>
                        <a:rPr lang="en-GB" sz="1800">
                          <a:effectLst/>
                          <a:latin typeface="Candara" panose="020E0502030303020204" pitchFamily="34" charset="0"/>
                        </a:rPr>
                        <a:t>Farm land</a:t>
                      </a:r>
                    </a:p>
                  </a:txBody>
                  <a:tcPr marL="38100" marR="38100" marT="38100" marB="38100" anchor="ctr"/>
                </a:tc>
                <a:tc>
                  <a:txBody>
                    <a:bodyPr/>
                    <a:lstStyle/>
                    <a:p>
                      <a:pPr algn="ctr"/>
                      <a:r>
                        <a:rPr lang="en-GB" sz="1800">
                          <a:effectLst/>
                          <a:latin typeface="Candara" panose="020E0502030303020204" pitchFamily="34" charset="0"/>
                        </a:rPr>
                        <a:t>178</a:t>
                      </a:r>
                    </a:p>
                  </a:txBody>
                  <a:tcPr marL="38100" marR="38100" marT="38100" marB="38100" anchor="ctr"/>
                </a:tc>
                <a:tc>
                  <a:txBody>
                    <a:bodyPr/>
                    <a:lstStyle/>
                    <a:p>
                      <a:pPr algn="ctr"/>
                      <a:r>
                        <a:rPr lang="en-GB" sz="1800" dirty="0">
                          <a:effectLst/>
                          <a:latin typeface="Candara" panose="020E0502030303020204" pitchFamily="34" charset="0"/>
                        </a:rPr>
                        <a:t>680 (2, 7496)</a:t>
                      </a:r>
                    </a:p>
                  </a:txBody>
                  <a:tcPr marL="38100" marR="38100" marT="38100" marB="38100" anchor="ctr"/>
                </a:tc>
                <a:extLst>
                  <a:ext uri="{0D108BD9-81ED-4DB2-BD59-A6C34878D82A}">
                    <a16:rowId xmlns:a16="http://schemas.microsoft.com/office/drawing/2014/main" val="2693641275"/>
                  </a:ext>
                </a:extLst>
              </a:tr>
              <a:tr h="370840">
                <a:tc>
                  <a:txBody>
                    <a:bodyPr/>
                    <a:lstStyle/>
                    <a:p>
                      <a:r>
                        <a:rPr lang="en-GB" sz="1800" dirty="0">
                          <a:effectLst/>
                          <a:latin typeface="Candara" panose="020E0502030303020204" pitchFamily="34" charset="0"/>
                        </a:rPr>
                        <a:t>Colombo et al. (2007)</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a:effectLst/>
                          <a:latin typeface="Candara" panose="020E0502030303020204" pitchFamily="34" charset="0"/>
                        </a:rPr>
                        <a:t>Soil conservation</a:t>
                      </a:r>
                    </a:p>
                  </a:txBody>
                  <a:tcPr marL="38100" marR="38100" marT="38100" marB="38100" anchor="ctr"/>
                </a:tc>
                <a:tc>
                  <a:txBody>
                    <a:bodyPr/>
                    <a:lstStyle/>
                    <a:p>
                      <a:pPr algn="ctr"/>
                      <a:r>
                        <a:rPr lang="en-GB" sz="1800">
                          <a:effectLst/>
                          <a:latin typeface="Candara" panose="020E0502030303020204" pitchFamily="34" charset="0"/>
                        </a:rPr>
                        <a:t>54</a:t>
                      </a:r>
                    </a:p>
                  </a:txBody>
                  <a:tcPr marL="38100" marR="38100" marT="38100" marB="38100" anchor="ctr"/>
                </a:tc>
                <a:tc>
                  <a:txBody>
                    <a:bodyPr/>
                    <a:lstStyle/>
                    <a:p>
                      <a:pPr algn="ctr"/>
                      <a:r>
                        <a:rPr lang="en-GB" sz="1800" dirty="0">
                          <a:effectLst/>
                          <a:latin typeface="Candara" panose="020E0502030303020204" pitchFamily="34" charset="0"/>
                        </a:rPr>
                        <a:t>110 (8, 1148)</a:t>
                      </a:r>
                    </a:p>
                  </a:txBody>
                  <a:tcPr marL="38100" marR="38100" marT="38100" marB="38100" anchor="ctr"/>
                </a:tc>
                <a:extLst>
                  <a:ext uri="{0D108BD9-81ED-4DB2-BD59-A6C34878D82A}">
                    <a16:rowId xmlns:a16="http://schemas.microsoft.com/office/drawing/2014/main" val="3475707927"/>
                  </a:ext>
                </a:extLst>
              </a:tr>
              <a:tr h="370840">
                <a:tc>
                  <a:txBody>
                    <a:bodyPr/>
                    <a:lstStyle/>
                    <a:p>
                      <a:r>
                        <a:rPr lang="en-GB" sz="1800" dirty="0" err="1">
                          <a:effectLst/>
                          <a:latin typeface="Candara" panose="020E0502030303020204" pitchFamily="34" charset="0"/>
                        </a:rPr>
                        <a:t>Groothuis</a:t>
                      </a:r>
                      <a:r>
                        <a:rPr lang="en-GB" sz="1800" dirty="0">
                          <a:effectLst/>
                          <a:latin typeface="Candara" panose="020E0502030303020204" pitchFamily="34" charset="0"/>
                        </a:rPr>
                        <a:t> (2005)</a:t>
                      </a:r>
                    </a:p>
                  </a:txBody>
                  <a:tcPr marL="38100" marR="38100" marT="38100" marB="38100" anchor="ctr"/>
                </a:tc>
                <a:tc>
                  <a:txBody>
                    <a:bodyPr/>
                    <a:lstStyle/>
                    <a:p>
                      <a:r>
                        <a:rPr lang="en-GB" sz="1800">
                          <a:effectLst/>
                          <a:latin typeface="Candara" panose="020E0502030303020204" pitchFamily="34" charset="0"/>
                        </a:rPr>
                        <a:t>CV/TC</a:t>
                      </a:r>
                    </a:p>
                  </a:txBody>
                  <a:tcPr marL="38100" marR="38100" marT="38100" marB="38100" anchor="ctr"/>
                </a:tc>
                <a:tc>
                  <a:txBody>
                    <a:bodyPr/>
                    <a:lstStyle/>
                    <a:p>
                      <a:r>
                        <a:rPr lang="en-GB" sz="1800">
                          <a:effectLst/>
                          <a:latin typeface="Candara" panose="020E0502030303020204" pitchFamily="34" charset="0"/>
                        </a:rPr>
                        <a:t>Deer hunting</a:t>
                      </a:r>
                    </a:p>
                  </a:txBody>
                  <a:tcPr marL="38100" marR="38100" marT="38100" marB="38100" anchor="ctr"/>
                </a:tc>
                <a:tc>
                  <a:txBody>
                    <a:bodyPr/>
                    <a:lstStyle/>
                    <a:p>
                      <a:pPr algn="ctr"/>
                      <a:r>
                        <a:rPr lang="en-GB" sz="1800">
                          <a:effectLst/>
                          <a:latin typeface="Candara" panose="020E0502030303020204" pitchFamily="34" charset="0"/>
                        </a:rPr>
                        <a:t>120</a:t>
                      </a:r>
                    </a:p>
                  </a:txBody>
                  <a:tcPr marL="38100" marR="38100" marT="38100" marB="38100" anchor="ctr"/>
                </a:tc>
                <a:tc>
                  <a:txBody>
                    <a:bodyPr/>
                    <a:lstStyle/>
                    <a:p>
                      <a:pPr algn="ctr"/>
                      <a:r>
                        <a:rPr lang="en-GB" sz="1800" dirty="0">
                          <a:effectLst/>
                          <a:latin typeface="Candara" panose="020E0502030303020204" pitchFamily="34" charset="0"/>
                        </a:rPr>
                        <a:t>−10 (−75, 136)</a:t>
                      </a:r>
                    </a:p>
                  </a:txBody>
                  <a:tcPr marL="38100" marR="38100" marT="38100" marB="38100" anchor="ctr"/>
                </a:tc>
                <a:extLst>
                  <a:ext uri="{0D108BD9-81ED-4DB2-BD59-A6C34878D82A}">
                    <a16:rowId xmlns:a16="http://schemas.microsoft.com/office/drawing/2014/main" val="2315657542"/>
                  </a:ext>
                </a:extLst>
              </a:tr>
              <a:tr h="370840">
                <a:tc>
                  <a:txBody>
                    <a:bodyPr/>
                    <a:lstStyle/>
                    <a:p>
                      <a:r>
                        <a:rPr lang="en-GB" sz="1800" dirty="0">
                          <a:effectLst/>
                          <a:latin typeface="Candara" panose="020E0502030303020204" pitchFamily="34" charset="0"/>
                        </a:rPr>
                        <a:t>Hanley et al. (2006)</a:t>
                      </a:r>
                    </a:p>
                  </a:txBody>
                  <a:tcPr marL="38100" marR="38100" marT="38100" marB="38100" anchor="ctr"/>
                </a:tc>
                <a:tc>
                  <a:txBody>
                    <a:bodyPr/>
                    <a:lstStyle/>
                    <a:p>
                      <a:r>
                        <a:rPr lang="en-GB" sz="1800" dirty="0">
                          <a:effectLst/>
                          <a:latin typeface="Candara" panose="020E0502030303020204" pitchFamily="34" charset="0"/>
                        </a:rPr>
                        <a:t>CM</a:t>
                      </a:r>
                    </a:p>
                  </a:txBody>
                  <a:tcPr marL="38100" marR="38100" marT="38100" marB="38100" anchor="ctr"/>
                </a:tc>
                <a:tc>
                  <a:txBody>
                    <a:bodyPr/>
                    <a:lstStyle/>
                    <a:p>
                      <a:r>
                        <a:rPr lang="en-GB" sz="1800">
                          <a:effectLst/>
                          <a:latin typeface="Candara" panose="020E0502030303020204" pitchFamily="34" charset="0"/>
                        </a:rPr>
                        <a:t>Ecosystem health</a:t>
                      </a:r>
                    </a:p>
                  </a:txBody>
                  <a:tcPr marL="38100" marR="38100" marT="38100" marB="38100" anchor="ctr"/>
                </a:tc>
                <a:tc>
                  <a:txBody>
                    <a:bodyPr/>
                    <a:lstStyle/>
                    <a:p>
                      <a:pPr algn="ctr"/>
                      <a:r>
                        <a:rPr lang="en-GB" sz="1800" dirty="0">
                          <a:effectLst/>
                          <a:latin typeface="Candara" panose="020E0502030303020204" pitchFamily="34" charset="0"/>
                        </a:rPr>
                        <a:t>2</a:t>
                      </a:r>
                    </a:p>
                  </a:txBody>
                  <a:tcPr marL="38100" marR="38100" marT="38100" marB="38100" anchor="ctr"/>
                </a:tc>
                <a:tc>
                  <a:txBody>
                    <a:bodyPr/>
                    <a:lstStyle/>
                    <a:p>
                      <a:pPr algn="ctr"/>
                      <a:r>
                        <a:rPr lang="en-GB" sz="1800" dirty="0">
                          <a:effectLst/>
                          <a:latin typeface="Candara" panose="020E0502030303020204" pitchFamily="34" charset="0"/>
                        </a:rPr>
                        <a:t>−72 (−78, −67)</a:t>
                      </a:r>
                    </a:p>
                  </a:txBody>
                  <a:tcPr marL="38100" marR="38100" marT="38100" marB="38100" anchor="ctr"/>
                </a:tc>
                <a:extLst>
                  <a:ext uri="{0D108BD9-81ED-4DB2-BD59-A6C34878D82A}">
                    <a16:rowId xmlns:a16="http://schemas.microsoft.com/office/drawing/2014/main" val="1757887288"/>
                  </a:ext>
                </a:extLst>
              </a:tr>
              <a:tr h="370840">
                <a:tc>
                  <a:txBody>
                    <a:bodyPr/>
                    <a:lstStyle/>
                    <a:p>
                      <a:r>
                        <a:rPr lang="en-GB" sz="1800" dirty="0">
                          <a:effectLst/>
                          <a:latin typeface="Candara" panose="020E0502030303020204" pitchFamily="34" charset="0"/>
                        </a:rPr>
                        <a:t>Jiang et al. (2005)</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a:effectLst/>
                          <a:latin typeface="Candara" panose="020E0502030303020204" pitchFamily="34" charset="0"/>
                        </a:rPr>
                        <a:t>Coastal land</a:t>
                      </a:r>
                    </a:p>
                  </a:txBody>
                  <a:tcPr marL="38100" marR="38100" marT="38100" marB="38100" anchor="ctr"/>
                </a:tc>
                <a:tc>
                  <a:txBody>
                    <a:bodyPr/>
                    <a:lstStyle/>
                    <a:p>
                      <a:pPr algn="ctr"/>
                      <a:r>
                        <a:rPr lang="en-GB" sz="1800">
                          <a:effectLst/>
                          <a:latin typeface="Candara" panose="020E0502030303020204" pitchFamily="34" charset="0"/>
                        </a:rPr>
                        <a:t>5</a:t>
                      </a:r>
                    </a:p>
                  </a:txBody>
                  <a:tcPr marL="38100" marR="38100" marT="38100" marB="38100" anchor="ctr"/>
                </a:tc>
                <a:tc>
                  <a:txBody>
                    <a:bodyPr/>
                    <a:lstStyle/>
                    <a:p>
                      <a:pPr algn="ctr"/>
                      <a:r>
                        <a:rPr lang="en-GB" sz="1800" dirty="0">
                          <a:effectLst/>
                          <a:latin typeface="Candara" panose="020E0502030303020204" pitchFamily="34" charset="0"/>
                        </a:rPr>
                        <a:t>−68 (−85, −53)</a:t>
                      </a:r>
                    </a:p>
                  </a:txBody>
                  <a:tcPr marL="38100" marR="38100" marT="38100" marB="38100" anchor="ctr"/>
                </a:tc>
                <a:extLst>
                  <a:ext uri="{0D108BD9-81ED-4DB2-BD59-A6C34878D82A}">
                    <a16:rowId xmlns:a16="http://schemas.microsoft.com/office/drawing/2014/main" val="2535026638"/>
                  </a:ext>
                </a:extLst>
              </a:tr>
              <a:tr h="370840">
                <a:tc>
                  <a:txBody>
                    <a:bodyPr/>
                    <a:lstStyle/>
                    <a:p>
                      <a:r>
                        <a:rPr lang="en-GB" sz="1800" dirty="0">
                          <a:effectLst/>
                          <a:latin typeface="Candara" panose="020E0502030303020204" pitchFamily="34" charset="0"/>
                        </a:rPr>
                        <a:t>Johnston and Duke (2009)</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dirty="0">
                          <a:effectLst/>
                          <a:latin typeface="Candara" panose="020E0502030303020204" pitchFamily="34" charset="0"/>
                        </a:rPr>
                        <a:t>Farm land</a:t>
                      </a:r>
                    </a:p>
                  </a:txBody>
                  <a:tcPr marL="38100" marR="38100" marT="38100" marB="38100" anchor="ctr"/>
                </a:tc>
                <a:tc>
                  <a:txBody>
                    <a:bodyPr/>
                    <a:lstStyle/>
                    <a:p>
                      <a:pPr algn="ctr"/>
                      <a:r>
                        <a:rPr lang="en-GB" sz="1800">
                          <a:effectLst/>
                          <a:latin typeface="Candara" panose="020E0502030303020204" pitchFamily="34" charset="0"/>
                        </a:rPr>
                        <a:t>4</a:t>
                      </a:r>
                    </a:p>
                  </a:txBody>
                  <a:tcPr marL="38100" marR="38100" marT="38100" marB="38100" anchor="ctr"/>
                </a:tc>
                <a:tc>
                  <a:txBody>
                    <a:bodyPr/>
                    <a:lstStyle/>
                    <a:p>
                      <a:pPr algn="ctr"/>
                      <a:r>
                        <a:rPr lang="en-GB" sz="1800" dirty="0">
                          <a:effectLst/>
                          <a:latin typeface="Candara" panose="020E0502030303020204" pitchFamily="34" charset="0"/>
                        </a:rPr>
                        <a:t>−76 (−100, −29)</a:t>
                      </a:r>
                    </a:p>
                  </a:txBody>
                  <a:tcPr marL="38100" marR="38100" marT="38100" marB="38100" anchor="ctr"/>
                </a:tc>
                <a:extLst>
                  <a:ext uri="{0D108BD9-81ED-4DB2-BD59-A6C34878D82A}">
                    <a16:rowId xmlns:a16="http://schemas.microsoft.com/office/drawing/2014/main" val="4149763897"/>
                  </a:ext>
                </a:extLst>
              </a:tr>
              <a:tr h="370840">
                <a:tc>
                  <a:txBody>
                    <a:bodyPr/>
                    <a:lstStyle/>
                    <a:p>
                      <a:r>
                        <a:rPr lang="en-GB" sz="1800">
                          <a:effectLst/>
                          <a:latin typeface="Candara" panose="020E0502030303020204" pitchFamily="34" charset="0"/>
                        </a:rPr>
                        <a:t>Johnston (2007)</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dirty="0">
                          <a:effectLst/>
                          <a:latin typeface="Candara" panose="020E0502030303020204" pitchFamily="34" charset="0"/>
                        </a:rPr>
                        <a:t>Mixed resources</a:t>
                      </a:r>
                    </a:p>
                  </a:txBody>
                  <a:tcPr marL="38100" marR="38100" marT="38100" marB="38100" anchor="ctr"/>
                </a:tc>
                <a:tc>
                  <a:txBody>
                    <a:bodyPr/>
                    <a:lstStyle/>
                    <a:p>
                      <a:pPr algn="ctr"/>
                      <a:r>
                        <a:rPr lang="en-GB" sz="1800">
                          <a:effectLst/>
                          <a:latin typeface="Candara" panose="020E0502030303020204" pitchFamily="34" charset="0"/>
                        </a:rPr>
                        <a:t>24</a:t>
                      </a:r>
                    </a:p>
                  </a:txBody>
                  <a:tcPr marL="38100" marR="38100" marT="38100" marB="38100" anchor="ctr"/>
                </a:tc>
                <a:tc>
                  <a:txBody>
                    <a:bodyPr/>
                    <a:lstStyle/>
                    <a:p>
                      <a:pPr algn="ctr"/>
                      <a:r>
                        <a:rPr lang="en-GB" sz="1800" dirty="0">
                          <a:effectLst/>
                          <a:latin typeface="Candara" panose="020E0502030303020204" pitchFamily="34" charset="0"/>
                        </a:rPr>
                        <a:t>−12 (−101, 58)</a:t>
                      </a:r>
                    </a:p>
                  </a:txBody>
                  <a:tcPr marL="38100" marR="38100" marT="38100" marB="38100" anchor="ctr"/>
                </a:tc>
                <a:extLst>
                  <a:ext uri="{0D108BD9-81ED-4DB2-BD59-A6C34878D82A}">
                    <a16:rowId xmlns:a16="http://schemas.microsoft.com/office/drawing/2014/main" val="479609299"/>
                  </a:ext>
                </a:extLst>
              </a:tr>
              <a:tr h="370840">
                <a:tc>
                  <a:txBody>
                    <a:bodyPr/>
                    <a:lstStyle/>
                    <a:p>
                      <a:r>
                        <a:rPr lang="en-GB" sz="1800">
                          <a:effectLst/>
                          <a:latin typeface="Candara" panose="020E0502030303020204" pitchFamily="34" charset="0"/>
                        </a:rPr>
                        <a:t>Kerr and Sharp (2006)</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dirty="0">
                          <a:effectLst/>
                          <a:latin typeface="Candara" panose="020E0502030303020204" pitchFamily="34" charset="0"/>
                        </a:rPr>
                        <a:t>Ecosystem health</a:t>
                      </a:r>
                    </a:p>
                  </a:txBody>
                  <a:tcPr marL="38100" marR="38100" marT="38100" marB="38100" anchor="ctr"/>
                </a:tc>
                <a:tc>
                  <a:txBody>
                    <a:bodyPr/>
                    <a:lstStyle/>
                    <a:p>
                      <a:pPr algn="ctr"/>
                      <a:r>
                        <a:rPr lang="en-GB" sz="1800">
                          <a:effectLst/>
                          <a:latin typeface="Candara" panose="020E0502030303020204" pitchFamily="34" charset="0"/>
                        </a:rPr>
                        <a:t>22</a:t>
                      </a:r>
                    </a:p>
                  </a:txBody>
                  <a:tcPr marL="38100" marR="38100" marT="38100" marB="38100" anchor="ctr"/>
                </a:tc>
                <a:tc>
                  <a:txBody>
                    <a:bodyPr/>
                    <a:lstStyle/>
                    <a:p>
                      <a:pPr algn="ctr"/>
                      <a:r>
                        <a:rPr lang="en-GB" sz="1800" dirty="0">
                          <a:effectLst/>
                          <a:latin typeface="Candara" panose="020E0502030303020204" pitchFamily="34" charset="0"/>
                        </a:rPr>
                        <a:t>79 (−63, 704)</a:t>
                      </a:r>
                    </a:p>
                  </a:txBody>
                  <a:tcPr marL="38100" marR="38100" marT="38100" marB="38100" anchor="ctr"/>
                </a:tc>
                <a:extLst>
                  <a:ext uri="{0D108BD9-81ED-4DB2-BD59-A6C34878D82A}">
                    <a16:rowId xmlns:a16="http://schemas.microsoft.com/office/drawing/2014/main" val="1042829308"/>
                  </a:ext>
                </a:extLst>
              </a:tr>
              <a:tr h="370840">
                <a:tc>
                  <a:txBody>
                    <a:bodyPr/>
                    <a:lstStyle/>
                    <a:p>
                      <a:r>
                        <a:rPr lang="en-GB" sz="1800">
                          <a:effectLst/>
                          <a:latin typeface="Candara" panose="020E0502030303020204" pitchFamily="34" charset="0"/>
                        </a:rPr>
                        <a:t>Kristofersson and Navrud (2007)</a:t>
                      </a:r>
                    </a:p>
                  </a:txBody>
                  <a:tcPr marL="38100" marR="38100" marT="38100" marB="38100" anchor="ctr"/>
                </a:tc>
                <a:tc>
                  <a:txBody>
                    <a:bodyPr/>
                    <a:lstStyle/>
                    <a:p>
                      <a:r>
                        <a:rPr lang="en-GB" sz="1800">
                          <a:effectLst/>
                          <a:latin typeface="Candara" panose="020E0502030303020204" pitchFamily="34" charset="0"/>
                        </a:rPr>
                        <a:t>CV</a:t>
                      </a:r>
                    </a:p>
                  </a:txBody>
                  <a:tcPr marL="38100" marR="38100" marT="38100" marB="38100" anchor="ctr"/>
                </a:tc>
                <a:tc>
                  <a:txBody>
                    <a:bodyPr/>
                    <a:lstStyle/>
                    <a:p>
                      <a:r>
                        <a:rPr lang="en-GB" sz="1800" dirty="0">
                          <a:effectLst/>
                          <a:latin typeface="Candara" panose="020E0502030303020204" pitchFamily="34" charset="0"/>
                        </a:rPr>
                        <a:t>Fishing/ecosystem health</a:t>
                      </a:r>
                    </a:p>
                  </a:txBody>
                  <a:tcPr marL="38100" marR="38100" marT="38100" marB="38100" anchor="ctr"/>
                </a:tc>
                <a:tc>
                  <a:txBody>
                    <a:bodyPr/>
                    <a:lstStyle/>
                    <a:p>
                      <a:pPr algn="ctr"/>
                      <a:r>
                        <a:rPr lang="en-GB" sz="1800">
                          <a:effectLst/>
                          <a:latin typeface="Candara" panose="020E0502030303020204" pitchFamily="34" charset="0"/>
                        </a:rPr>
                        <a:t>21</a:t>
                      </a:r>
                    </a:p>
                  </a:txBody>
                  <a:tcPr marL="38100" marR="38100" marT="38100" marB="38100" anchor="ctr"/>
                </a:tc>
                <a:tc>
                  <a:txBody>
                    <a:bodyPr/>
                    <a:lstStyle/>
                    <a:p>
                      <a:pPr algn="ctr"/>
                      <a:r>
                        <a:rPr lang="en-GB" sz="1800" dirty="0">
                          <a:effectLst/>
                          <a:latin typeface="Candara" panose="020E0502030303020204" pitchFamily="34" charset="0"/>
                        </a:rPr>
                        <a:t>125 (7, 319)</a:t>
                      </a:r>
                    </a:p>
                  </a:txBody>
                  <a:tcPr marL="38100" marR="38100" marT="38100" marB="38100" anchor="ctr"/>
                </a:tc>
                <a:extLst>
                  <a:ext uri="{0D108BD9-81ED-4DB2-BD59-A6C34878D82A}">
                    <a16:rowId xmlns:a16="http://schemas.microsoft.com/office/drawing/2014/main" val="1831978168"/>
                  </a:ext>
                </a:extLst>
              </a:tr>
              <a:tr h="370840">
                <a:tc>
                  <a:txBody>
                    <a:bodyPr/>
                    <a:lstStyle/>
                    <a:p>
                      <a:r>
                        <a:rPr lang="en-GB" sz="1800">
                          <a:effectLst/>
                          <a:latin typeface="Candara" panose="020E0502030303020204" pitchFamily="34" charset="0"/>
                        </a:rPr>
                        <a:t>Lindhjem and Navrud (2008)</a:t>
                      </a:r>
                    </a:p>
                  </a:txBody>
                  <a:tcPr marL="38100" marR="38100" marT="38100" marB="38100" anchor="ctr"/>
                </a:tc>
                <a:tc>
                  <a:txBody>
                    <a:bodyPr/>
                    <a:lstStyle/>
                    <a:p>
                      <a:r>
                        <a:rPr lang="en-GB" sz="1800">
                          <a:effectLst/>
                          <a:latin typeface="Candara" panose="020E0502030303020204" pitchFamily="34" charset="0"/>
                        </a:rPr>
                        <a:t>META</a:t>
                      </a:r>
                    </a:p>
                  </a:txBody>
                  <a:tcPr marL="38100" marR="38100" marT="38100" marB="38100" anchor="ctr"/>
                </a:tc>
                <a:tc>
                  <a:txBody>
                    <a:bodyPr/>
                    <a:lstStyle/>
                    <a:p>
                      <a:r>
                        <a:rPr lang="en-GB" sz="1800" dirty="0">
                          <a:effectLst/>
                          <a:latin typeface="Candara" panose="020E0502030303020204" pitchFamily="34" charset="0"/>
                        </a:rPr>
                        <a:t>Multiple use forestry</a:t>
                      </a:r>
                    </a:p>
                  </a:txBody>
                  <a:tcPr marL="38100" marR="38100" marT="38100" marB="38100" anchor="ctr"/>
                </a:tc>
                <a:tc>
                  <a:txBody>
                    <a:bodyPr/>
                    <a:lstStyle/>
                    <a:p>
                      <a:pPr algn="ctr"/>
                      <a:r>
                        <a:rPr lang="en-GB" sz="1800">
                          <a:effectLst/>
                          <a:latin typeface="Candara" panose="020E0502030303020204" pitchFamily="34" charset="0"/>
                        </a:rPr>
                        <a:t>16</a:t>
                      </a:r>
                    </a:p>
                  </a:txBody>
                  <a:tcPr marL="38100" marR="38100" marT="38100" marB="38100" anchor="ctr"/>
                </a:tc>
                <a:tc>
                  <a:txBody>
                    <a:bodyPr/>
                    <a:lstStyle/>
                    <a:p>
                      <a:pPr algn="ctr"/>
                      <a:r>
                        <a:rPr lang="en-GB" sz="1800" dirty="0">
                          <a:effectLst/>
                          <a:latin typeface="Candara" panose="020E0502030303020204" pitchFamily="34" charset="0"/>
                        </a:rPr>
                        <a:t>73 (25, 266)</a:t>
                      </a:r>
                    </a:p>
                  </a:txBody>
                  <a:tcPr marL="38100" marR="38100" marT="38100" marB="38100" anchor="ctr"/>
                </a:tc>
                <a:extLst>
                  <a:ext uri="{0D108BD9-81ED-4DB2-BD59-A6C34878D82A}">
                    <a16:rowId xmlns:a16="http://schemas.microsoft.com/office/drawing/2014/main" val="952238070"/>
                  </a:ext>
                </a:extLst>
              </a:tr>
              <a:tr h="370840">
                <a:tc>
                  <a:txBody>
                    <a:bodyPr/>
                    <a:lstStyle/>
                    <a:p>
                      <a:r>
                        <a:rPr lang="en-GB" sz="1800">
                          <a:effectLst/>
                          <a:latin typeface="Candara" panose="020E0502030303020204" pitchFamily="34" charset="0"/>
                        </a:rPr>
                        <a:t>Loomis et al. (1995)</a:t>
                      </a:r>
                    </a:p>
                  </a:txBody>
                  <a:tcPr marL="38100" marR="38100" marT="38100" marB="38100" anchor="ctr"/>
                </a:tc>
                <a:tc>
                  <a:txBody>
                    <a:bodyPr/>
                    <a:lstStyle/>
                    <a:p>
                      <a:r>
                        <a:rPr lang="en-GB" sz="1800">
                          <a:effectLst/>
                          <a:latin typeface="Candara" panose="020E0502030303020204" pitchFamily="34" charset="0"/>
                        </a:rPr>
                        <a:t>TC</a:t>
                      </a:r>
                    </a:p>
                  </a:txBody>
                  <a:tcPr marL="38100" marR="38100" marT="38100" marB="38100" anchor="ctr"/>
                </a:tc>
                <a:tc>
                  <a:txBody>
                    <a:bodyPr/>
                    <a:lstStyle/>
                    <a:p>
                      <a:r>
                        <a:rPr lang="en-GB" sz="1800" dirty="0">
                          <a:effectLst/>
                          <a:latin typeface="Candara" panose="020E0502030303020204" pitchFamily="34" charset="0"/>
                        </a:rPr>
                        <a:t>Reservoir</a:t>
                      </a:r>
                    </a:p>
                  </a:txBody>
                  <a:tcPr marL="38100" marR="38100" marT="38100" marB="38100" anchor="ctr"/>
                </a:tc>
                <a:tc>
                  <a:txBody>
                    <a:bodyPr/>
                    <a:lstStyle/>
                    <a:p>
                      <a:pPr algn="ctr"/>
                      <a:r>
                        <a:rPr lang="en-GB" sz="1800">
                          <a:effectLst/>
                          <a:latin typeface="Candara" panose="020E0502030303020204" pitchFamily="34" charset="0"/>
                        </a:rPr>
                        <a:t>56</a:t>
                      </a:r>
                    </a:p>
                  </a:txBody>
                  <a:tcPr marL="38100" marR="38100" marT="38100" marB="38100" anchor="ctr"/>
                </a:tc>
                <a:tc>
                  <a:txBody>
                    <a:bodyPr/>
                    <a:lstStyle/>
                    <a:p>
                      <a:pPr algn="ctr"/>
                      <a:r>
                        <a:rPr lang="en-GB" sz="1800" dirty="0">
                          <a:effectLst/>
                          <a:latin typeface="Candara" panose="020E0502030303020204" pitchFamily="34" charset="0"/>
                        </a:rPr>
                        <a:t>106 (−50, 475)</a:t>
                      </a:r>
                    </a:p>
                  </a:txBody>
                  <a:tcPr marL="38100" marR="38100" marT="38100" marB="38100" anchor="ctr"/>
                </a:tc>
                <a:extLst>
                  <a:ext uri="{0D108BD9-81ED-4DB2-BD59-A6C34878D82A}">
                    <a16:rowId xmlns:a16="http://schemas.microsoft.com/office/drawing/2014/main" val="3759769887"/>
                  </a:ext>
                </a:extLst>
              </a:tr>
              <a:tr h="370840">
                <a:tc>
                  <a:txBody>
                    <a:bodyPr/>
                    <a:lstStyle/>
                    <a:p>
                      <a:r>
                        <a:rPr lang="en-GB" sz="1800" dirty="0">
                          <a:effectLst/>
                          <a:latin typeface="Candara" panose="020E0502030303020204" pitchFamily="34" charset="0"/>
                        </a:rPr>
                        <a:t>Loomis (1992)</a:t>
                      </a:r>
                    </a:p>
                  </a:txBody>
                  <a:tcPr marL="38100" marR="38100" marT="38100" marB="38100" anchor="ctr"/>
                </a:tc>
                <a:tc>
                  <a:txBody>
                    <a:bodyPr/>
                    <a:lstStyle/>
                    <a:p>
                      <a:r>
                        <a:rPr lang="en-GB" sz="1800">
                          <a:effectLst/>
                          <a:latin typeface="Candara" panose="020E0502030303020204" pitchFamily="34" charset="0"/>
                        </a:rPr>
                        <a:t>TC</a:t>
                      </a:r>
                    </a:p>
                  </a:txBody>
                  <a:tcPr marL="38100" marR="38100" marT="38100" marB="38100" anchor="ctr"/>
                </a:tc>
                <a:tc>
                  <a:txBody>
                    <a:bodyPr/>
                    <a:lstStyle/>
                    <a:p>
                      <a:r>
                        <a:rPr lang="en-GB" sz="1800" dirty="0">
                          <a:effectLst/>
                          <a:latin typeface="Candara" panose="020E0502030303020204" pitchFamily="34" charset="0"/>
                        </a:rPr>
                        <a:t>Sport fishing</a:t>
                      </a:r>
                    </a:p>
                  </a:txBody>
                  <a:tcPr marL="38100" marR="38100" marT="38100" marB="38100" anchor="ctr"/>
                </a:tc>
                <a:tc>
                  <a:txBody>
                    <a:bodyPr/>
                    <a:lstStyle/>
                    <a:p>
                      <a:pPr algn="ctr"/>
                      <a:r>
                        <a:rPr lang="en-GB" sz="1800">
                          <a:effectLst/>
                          <a:latin typeface="Candara" panose="020E0502030303020204" pitchFamily="34" charset="0"/>
                        </a:rPr>
                        <a:t>10</a:t>
                      </a:r>
                    </a:p>
                  </a:txBody>
                  <a:tcPr marL="38100" marR="38100" marT="38100" marB="38100" anchor="ctr"/>
                </a:tc>
                <a:tc>
                  <a:txBody>
                    <a:bodyPr/>
                    <a:lstStyle/>
                    <a:p>
                      <a:pPr algn="ctr"/>
                      <a:r>
                        <a:rPr lang="en-GB" sz="1800" dirty="0">
                          <a:effectLst/>
                          <a:latin typeface="Candara" panose="020E0502030303020204" pitchFamily="34" charset="0"/>
                        </a:rPr>
                        <a:t>0.2 (−18, 9)</a:t>
                      </a:r>
                    </a:p>
                  </a:txBody>
                  <a:tcPr marL="38100" marR="38100" marT="38100" marB="38100" anchor="ctr"/>
                </a:tc>
                <a:extLst>
                  <a:ext uri="{0D108BD9-81ED-4DB2-BD59-A6C34878D82A}">
                    <a16:rowId xmlns:a16="http://schemas.microsoft.com/office/drawing/2014/main" val="3566925312"/>
                  </a:ext>
                </a:extLst>
              </a:tr>
              <a:tr h="370840">
                <a:tc>
                  <a:txBody>
                    <a:bodyPr/>
                    <a:lstStyle/>
                    <a:p>
                      <a:r>
                        <a:rPr lang="en-GB" sz="1800">
                          <a:effectLst/>
                          <a:latin typeface="Candara" panose="020E0502030303020204" pitchFamily="34" charset="0"/>
                        </a:rPr>
                        <a:t>Matthews et al. (2009)</a:t>
                      </a:r>
                    </a:p>
                  </a:txBody>
                  <a:tcPr marL="38100" marR="38100" marT="38100" marB="38100" anchor="ctr"/>
                </a:tc>
                <a:tc>
                  <a:txBody>
                    <a:bodyPr/>
                    <a:lstStyle/>
                    <a:p>
                      <a:r>
                        <a:rPr lang="en-GB" sz="1800">
                          <a:effectLst/>
                          <a:latin typeface="Candara" panose="020E0502030303020204" pitchFamily="34" charset="0"/>
                        </a:rPr>
                        <a:t>CV</a:t>
                      </a:r>
                      <a:endParaRPr lang="en-GB" sz="1800" dirty="0">
                        <a:effectLst/>
                        <a:latin typeface="Candara" panose="020E0502030303020204" pitchFamily="34" charset="0"/>
                      </a:endParaRPr>
                    </a:p>
                  </a:txBody>
                  <a:tcPr marL="38100" marR="38100" marT="38100" marB="38100" anchor="ctr"/>
                </a:tc>
                <a:tc>
                  <a:txBody>
                    <a:bodyPr/>
                    <a:lstStyle/>
                    <a:p>
                      <a:r>
                        <a:rPr lang="en-GB" sz="1800" dirty="0">
                          <a:effectLst/>
                          <a:latin typeface="Candara" panose="020E0502030303020204" pitchFamily="34" charset="0"/>
                        </a:rPr>
                        <a:t>Forest recreation</a:t>
                      </a:r>
                    </a:p>
                  </a:txBody>
                  <a:tcPr marL="38100" marR="38100" marT="38100" marB="38100" anchor="ctr"/>
                </a:tc>
                <a:tc>
                  <a:txBody>
                    <a:bodyPr/>
                    <a:lstStyle/>
                    <a:p>
                      <a:pPr algn="ctr"/>
                      <a:r>
                        <a:rPr lang="en-GB" sz="1800">
                          <a:effectLst/>
                          <a:latin typeface="Candara" panose="020E0502030303020204" pitchFamily="34" charset="0"/>
                        </a:rPr>
                        <a:t>84</a:t>
                      </a:r>
                    </a:p>
                  </a:txBody>
                  <a:tcPr marL="38100" marR="38100" marT="38100" marB="38100" anchor="ctr"/>
                </a:tc>
                <a:tc>
                  <a:txBody>
                    <a:bodyPr/>
                    <a:lstStyle/>
                    <a:p>
                      <a:pPr algn="ctr"/>
                      <a:r>
                        <a:rPr lang="en-GB" sz="1800" dirty="0">
                          <a:effectLst/>
                          <a:latin typeface="Candara" panose="020E0502030303020204" pitchFamily="34" charset="0"/>
                        </a:rPr>
                        <a:t>12 (−42, 125)</a:t>
                      </a:r>
                    </a:p>
                  </a:txBody>
                  <a:tcPr marL="38100" marR="38100" marT="38100" marB="38100" anchor="ctr"/>
                </a:tc>
                <a:extLst>
                  <a:ext uri="{0D108BD9-81ED-4DB2-BD59-A6C34878D82A}">
                    <a16:rowId xmlns:a16="http://schemas.microsoft.com/office/drawing/2014/main" val="3578122627"/>
                  </a:ext>
                </a:extLst>
              </a:tr>
              <a:tr h="370840">
                <a:tc>
                  <a:txBody>
                    <a:bodyPr/>
                    <a:lstStyle/>
                    <a:p>
                      <a:r>
                        <a:rPr lang="en-GB" sz="1800">
                          <a:effectLst/>
                          <a:latin typeface="Candara" panose="020E0502030303020204" pitchFamily="34" charset="0"/>
                        </a:rPr>
                        <a:t>Morrison and Bennett (2006)</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dirty="0">
                          <a:effectLst/>
                          <a:latin typeface="Candara" panose="020E0502030303020204" pitchFamily="34" charset="0"/>
                        </a:rPr>
                        <a:t>Ecosystem health</a:t>
                      </a:r>
                    </a:p>
                  </a:txBody>
                  <a:tcPr marL="38100" marR="38100" marT="38100" marB="38100" anchor="ctr"/>
                </a:tc>
                <a:tc>
                  <a:txBody>
                    <a:bodyPr/>
                    <a:lstStyle/>
                    <a:p>
                      <a:pPr algn="ctr"/>
                      <a:r>
                        <a:rPr lang="en-GB" sz="1800">
                          <a:effectLst/>
                          <a:latin typeface="Candara" panose="020E0502030303020204" pitchFamily="34" charset="0"/>
                        </a:rPr>
                        <a:t>28</a:t>
                      </a:r>
                    </a:p>
                  </a:txBody>
                  <a:tcPr marL="38100" marR="38100" marT="38100" marB="38100" anchor="ctr"/>
                </a:tc>
                <a:tc>
                  <a:txBody>
                    <a:bodyPr/>
                    <a:lstStyle/>
                    <a:p>
                      <a:pPr algn="ctr"/>
                      <a:r>
                        <a:rPr lang="en-GB" sz="1800" dirty="0">
                          <a:effectLst/>
                          <a:latin typeface="Candara" panose="020E0502030303020204" pitchFamily="34" charset="0"/>
                        </a:rPr>
                        <a:t>−25 (−171, 30)</a:t>
                      </a:r>
                    </a:p>
                  </a:txBody>
                  <a:tcPr marL="38100" marR="38100" marT="38100" marB="38100" anchor="ctr"/>
                </a:tc>
                <a:extLst>
                  <a:ext uri="{0D108BD9-81ED-4DB2-BD59-A6C34878D82A}">
                    <a16:rowId xmlns:a16="http://schemas.microsoft.com/office/drawing/2014/main" val="2416014826"/>
                  </a:ext>
                </a:extLst>
              </a:tr>
              <a:tr h="370840">
                <a:tc>
                  <a:txBody>
                    <a:bodyPr/>
                    <a:lstStyle/>
                    <a:p>
                      <a:r>
                        <a:rPr lang="en-GB" sz="1800" dirty="0">
                          <a:effectLst/>
                          <a:latin typeface="Candara" panose="020E0502030303020204" pitchFamily="34" charset="0"/>
                        </a:rPr>
                        <a:t>Morrison et al. (2002)</a:t>
                      </a:r>
                    </a:p>
                  </a:txBody>
                  <a:tcPr marL="38100" marR="38100" marT="38100" marB="38100" anchor="ctr"/>
                </a:tc>
                <a:tc>
                  <a:txBody>
                    <a:bodyPr/>
                    <a:lstStyle/>
                    <a:p>
                      <a:r>
                        <a:rPr lang="en-GB" sz="1800">
                          <a:effectLst/>
                          <a:latin typeface="Candara" panose="020E0502030303020204" pitchFamily="34" charset="0"/>
                        </a:rPr>
                        <a:t>CM</a:t>
                      </a:r>
                    </a:p>
                  </a:txBody>
                  <a:tcPr marL="38100" marR="38100" marT="38100" marB="38100" anchor="ctr"/>
                </a:tc>
                <a:tc>
                  <a:txBody>
                    <a:bodyPr/>
                    <a:lstStyle/>
                    <a:p>
                      <a:r>
                        <a:rPr lang="en-GB" sz="1800" dirty="0">
                          <a:effectLst/>
                          <a:latin typeface="Candara" panose="020E0502030303020204" pitchFamily="34" charset="0"/>
                        </a:rPr>
                        <a:t>Wetlands</a:t>
                      </a:r>
                    </a:p>
                  </a:txBody>
                  <a:tcPr marL="38100" marR="38100" marT="38100" marB="38100" anchor="ctr"/>
                </a:tc>
                <a:tc>
                  <a:txBody>
                    <a:bodyPr/>
                    <a:lstStyle/>
                    <a:p>
                      <a:pPr algn="ctr"/>
                      <a:r>
                        <a:rPr lang="en-GB" sz="1800" dirty="0">
                          <a:effectLst/>
                          <a:latin typeface="Candara" panose="020E0502030303020204" pitchFamily="34" charset="0"/>
                        </a:rPr>
                        <a:t>9</a:t>
                      </a:r>
                    </a:p>
                  </a:txBody>
                  <a:tcPr marL="38100" marR="38100" marT="38100" marB="38100" anchor="ctr"/>
                </a:tc>
                <a:tc>
                  <a:txBody>
                    <a:bodyPr/>
                    <a:lstStyle/>
                    <a:p>
                      <a:pPr algn="ctr"/>
                      <a:r>
                        <a:rPr lang="en-GB" sz="1800" dirty="0">
                          <a:effectLst/>
                          <a:latin typeface="Candara" panose="020E0502030303020204" pitchFamily="34" charset="0"/>
                        </a:rPr>
                        <a:t>−32 (−66, −4)</a:t>
                      </a:r>
                    </a:p>
                  </a:txBody>
                  <a:tcPr marL="38100" marR="38100" marT="38100" marB="38100" anchor="ctr"/>
                </a:tc>
                <a:extLst>
                  <a:ext uri="{0D108BD9-81ED-4DB2-BD59-A6C34878D82A}">
                    <a16:rowId xmlns:a16="http://schemas.microsoft.com/office/drawing/2014/main" val="1642667668"/>
                  </a:ext>
                </a:extLst>
              </a:tr>
              <a:tr h="370840">
                <a:tc>
                  <a:txBody>
                    <a:bodyPr/>
                    <a:lstStyle/>
                    <a:p>
                      <a:r>
                        <a:rPr lang="en-GB" sz="1800" dirty="0">
                          <a:effectLst/>
                          <a:latin typeface="Candara" panose="020E0502030303020204" pitchFamily="34" charset="0"/>
                        </a:rPr>
                        <a:t>Parsons and Kealy (1994)</a:t>
                      </a:r>
                    </a:p>
                  </a:txBody>
                  <a:tcPr marL="38100" marR="38100" marT="38100" marB="38100" anchor="ctr"/>
                </a:tc>
                <a:tc>
                  <a:txBody>
                    <a:bodyPr/>
                    <a:lstStyle/>
                    <a:p>
                      <a:r>
                        <a:rPr lang="en-GB" sz="1800">
                          <a:effectLst/>
                          <a:latin typeface="Candara" panose="020E0502030303020204" pitchFamily="34" charset="0"/>
                        </a:rPr>
                        <a:t>RUM</a:t>
                      </a:r>
                    </a:p>
                  </a:txBody>
                  <a:tcPr marL="38100" marR="38100" marT="38100" marB="38100" anchor="ctr"/>
                </a:tc>
                <a:tc>
                  <a:txBody>
                    <a:bodyPr/>
                    <a:lstStyle/>
                    <a:p>
                      <a:r>
                        <a:rPr lang="en-GB" sz="1800" dirty="0">
                          <a:effectLst/>
                          <a:latin typeface="Candara" panose="020E0502030303020204" pitchFamily="34" charset="0"/>
                        </a:rPr>
                        <a:t>Water recreation</a:t>
                      </a:r>
                    </a:p>
                  </a:txBody>
                  <a:tcPr marL="38100" marR="38100" marT="38100" marB="38100" anchor="ctr"/>
                </a:tc>
                <a:tc>
                  <a:txBody>
                    <a:bodyPr/>
                    <a:lstStyle/>
                    <a:p>
                      <a:pPr algn="ctr"/>
                      <a:r>
                        <a:rPr lang="en-GB" sz="1800">
                          <a:effectLst/>
                          <a:latin typeface="Candara" panose="020E0502030303020204" pitchFamily="34" charset="0"/>
                        </a:rPr>
                        <a:t>11</a:t>
                      </a:r>
                    </a:p>
                  </a:txBody>
                  <a:tcPr marL="38100" marR="38100" marT="38100" marB="38100" anchor="ctr"/>
                </a:tc>
                <a:tc>
                  <a:txBody>
                    <a:bodyPr/>
                    <a:lstStyle/>
                    <a:p>
                      <a:pPr algn="ctr"/>
                      <a:r>
                        <a:rPr lang="en-GB" sz="1800" dirty="0">
                          <a:effectLst/>
                          <a:latin typeface="Candara" panose="020E0502030303020204" pitchFamily="34" charset="0"/>
                        </a:rPr>
                        <a:t>−4 (−66, 75)</a:t>
                      </a:r>
                    </a:p>
                  </a:txBody>
                  <a:tcPr marL="38100" marR="38100" marT="38100" marB="38100" anchor="ctr"/>
                </a:tc>
                <a:extLst>
                  <a:ext uri="{0D108BD9-81ED-4DB2-BD59-A6C34878D82A}">
                    <a16:rowId xmlns:a16="http://schemas.microsoft.com/office/drawing/2014/main" val="878610294"/>
                  </a:ext>
                </a:extLst>
              </a:tr>
              <a:tr h="370840">
                <a:tc>
                  <a:txBody>
                    <a:bodyPr/>
                    <a:lstStyle/>
                    <a:p>
                      <a:r>
                        <a:rPr lang="en-GB" sz="1800">
                          <a:effectLst/>
                          <a:latin typeface="Candara" panose="020E0502030303020204" pitchFamily="34" charset="0"/>
                        </a:rPr>
                        <a:t>Piper and Martin (2001)</a:t>
                      </a:r>
                    </a:p>
                  </a:txBody>
                  <a:tcPr marL="38100" marR="38100" marT="38100" marB="38100" anchor="ctr"/>
                </a:tc>
                <a:tc>
                  <a:txBody>
                    <a:bodyPr/>
                    <a:lstStyle/>
                    <a:p>
                      <a:r>
                        <a:rPr lang="en-GB" sz="1800">
                          <a:effectLst/>
                          <a:latin typeface="Candara" panose="020E0502030303020204" pitchFamily="34" charset="0"/>
                        </a:rPr>
                        <a:t>CV</a:t>
                      </a:r>
                      <a:endParaRPr lang="en-GB" sz="1800" dirty="0">
                        <a:effectLst/>
                        <a:latin typeface="Candara" panose="020E0502030303020204" pitchFamily="34" charset="0"/>
                      </a:endParaRPr>
                    </a:p>
                  </a:txBody>
                  <a:tcPr marL="38100" marR="38100" marT="38100" marB="38100" anchor="ctr"/>
                </a:tc>
                <a:tc>
                  <a:txBody>
                    <a:bodyPr/>
                    <a:lstStyle/>
                    <a:p>
                      <a:r>
                        <a:rPr lang="en-GB" sz="1800" dirty="0">
                          <a:effectLst/>
                          <a:latin typeface="Candara" panose="020E0502030303020204" pitchFamily="34" charset="0"/>
                        </a:rPr>
                        <a:t>Water supply</a:t>
                      </a:r>
                    </a:p>
                  </a:txBody>
                  <a:tcPr marL="38100" marR="38100" marT="38100" marB="38100" anchor="ctr"/>
                </a:tc>
                <a:tc>
                  <a:txBody>
                    <a:bodyPr/>
                    <a:lstStyle/>
                    <a:p>
                      <a:pPr algn="ctr"/>
                      <a:r>
                        <a:rPr lang="en-GB" sz="1800">
                          <a:effectLst/>
                          <a:latin typeface="Candara" panose="020E0502030303020204" pitchFamily="34" charset="0"/>
                        </a:rPr>
                        <a:t>8</a:t>
                      </a:r>
                    </a:p>
                  </a:txBody>
                  <a:tcPr marL="38100" marR="38100" marT="38100" marB="38100" anchor="ctr"/>
                </a:tc>
                <a:tc>
                  <a:txBody>
                    <a:bodyPr/>
                    <a:lstStyle/>
                    <a:p>
                      <a:pPr algn="ctr"/>
                      <a:r>
                        <a:rPr lang="en-GB" sz="1800" dirty="0">
                          <a:effectLst/>
                          <a:latin typeface="Candara" panose="020E0502030303020204" pitchFamily="34" charset="0"/>
                        </a:rPr>
                        <a:t>35 (−9, 149)</a:t>
                      </a:r>
                    </a:p>
                  </a:txBody>
                  <a:tcPr marL="38100" marR="38100" marT="38100" marB="38100" anchor="ctr"/>
                </a:tc>
                <a:extLst>
                  <a:ext uri="{0D108BD9-81ED-4DB2-BD59-A6C34878D82A}">
                    <a16:rowId xmlns:a16="http://schemas.microsoft.com/office/drawing/2014/main" val="3937629674"/>
                  </a:ext>
                </a:extLst>
              </a:tr>
              <a:tr h="370840">
                <a:tc>
                  <a:txBody>
                    <a:bodyPr/>
                    <a:lstStyle/>
                    <a:p>
                      <a:r>
                        <a:rPr lang="en-GB" sz="1800">
                          <a:effectLst/>
                          <a:latin typeface="Candara" panose="020E0502030303020204" pitchFamily="34" charset="0"/>
                        </a:rPr>
                        <a:t>Ready and Navrud (2007)</a:t>
                      </a:r>
                    </a:p>
                  </a:txBody>
                  <a:tcPr marL="38100" marR="38100" marT="38100" marB="38100" anchor="ctr"/>
                </a:tc>
                <a:tc>
                  <a:txBody>
                    <a:bodyPr/>
                    <a:lstStyle/>
                    <a:p>
                      <a:r>
                        <a:rPr lang="en-GB" sz="1800" dirty="0">
                          <a:effectLst/>
                          <a:latin typeface="Candara" panose="020E0502030303020204" pitchFamily="34" charset="0"/>
                        </a:rPr>
                        <a:t>CV</a:t>
                      </a:r>
                    </a:p>
                  </a:txBody>
                  <a:tcPr marL="38100" marR="38100" marT="38100" marB="38100" anchor="ctr"/>
                </a:tc>
                <a:tc>
                  <a:txBody>
                    <a:bodyPr/>
                    <a:lstStyle/>
                    <a:p>
                      <a:r>
                        <a:rPr lang="en-GB" sz="1800" dirty="0">
                          <a:effectLst/>
                          <a:latin typeface="Candara" panose="020E0502030303020204" pitchFamily="34" charset="0"/>
                        </a:rPr>
                        <a:t>Human health</a:t>
                      </a:r>
                    </a:p>
                  </a:txBody>
                  <a:tcPr marL="38100" marR="38100" marT="38100" marB="38100" anchor="ctr"/>
                </a:tc>
                <a:tc>
                  <a:txBody>
                    <a:bodyPr/>
                    <a:lstStyle/>
                    <a:p>
                      <a:pPr algn="ctr"/>
                      <a:r>
                        <a:rPr lang="en-GB" sz="1800" dirty="0">
                          <a:effectLst/>
                          <a:latin typeface="Candara" panose="020E0502030303020204" pitchFamily="34" charset="0"/>
                        </a:rPr>
                        <a:t>2</a:t>
                      </a:r>
                    </a:p>
                  </a:txBody>
                  <a:tcPr marL="38100" marR="38100" marT="38100" marB="38100" anchor="ctr"/>
                </a:tc>
                <a:tc>
                  <a:txBody>
                    <a:bodyPr/>
                    <a:lstStyle/>
                    <a:p>
                      <a:pPr algn="ctr"/>
                      <a:r>
                        <a:rPr lang="en-GB" sz="1800" dirty="0">
                          <a:effectLst/>
                          <a:latin typeface="Candara" panose="020E0502030303020204" pitchFamily="34" charset="0"/>
                        </a:rPr>
                        <a:t>39.1 (37.7, 41.9)</a:t>
                      </a:r>
                    </a:p>
                  </a:txBody>
                  <a:tcPr marL="38100" marR="38100" marT="38100" marB="38100" anchor="ctr"/>
                </a:tc>
                <a:extLst>
                  <a:ext uri="{0D108BD9-81ED-4DB2-BD59-A6C34878D82A}">
                    <a16:rowId xmlns:a16="http://schemas.microsoft.com/office/drawing/2014/main" val="2335634864"/>
                  </a:ext>
                </a:extLst>
              </a:tr>
              <a:tr h="370840">
                <a:tc>
                  <a:txBody>
                    <a:bodyPr/>
                    <a:lstStyle/>
                    <a:p>
                      <a:r>
                        <a:rPr lang="en-GB" sz="1800">
                          <a:effectLst/>
                          <a:latin typeface="Candara" panose="020E0502030303020204" pitchFamily="34" charset="0"/>
                        </a:rPr>
                        <a:t>Ready et al. (2004)</a:t>
                      </a:r>
                    </a:p>
                  </a:txBody>
                  <a:tcPr marL="38100" marR="38100" marT="38100" marB="38100" anchor="ctr"/>
                </a:tc>
                <a:tc>
                  <a:txBody>
                    <a:bodyPr/>
                    <a:lstStyle/>
                    <a:p>
                      <a:r>
                        <a:rPr lang="en-GB" sz="1800">
                          <a:effectLst/>
                          <a:latin typeface="Candara" panose="020E0502030303020204" pitchFamily="34" charset="0"/>
                        </a:rPr>
                        <a:t>CV</a:t>
                      </a:r>
                    </a:p>
                  </a:txBody>
                  <a:tcPr marL="38100" marR="38100" marT="38100" marB="38100" anchor="ctr"/>
                </a:tc>
                <a:tc>
                  <a:txBody>
                    <a:bodyPr/>
                    <a:lstStyle/>
                    <a:p>
                      <a:r>
                        <a:rPr lang="en-GB" sz="1800" dirty="0">
                          <a:effectLst/>
                          <a:latin typeface="Candara" panose="020E0502030303020204" pitchFamily="34" charset="0"/>
                        </a:rPr>
                        <a:t>Human health</a:t>
                      </a:r>
                    </a:p>
                  </a:txBody>
                  <a:tcPr marL="38100" marR="38100" marT="38100" marB="38100" anchor="ctr"/>
                </a:tc>
                <a:tc>
                  <a:txBody>
                    <a:bodyPr/>
                    <a:lstStyle/>
                    <a:p>
                      <a:pPr algn="ctr"/>
                      <a:r>
                        <a:rPr lang="en-GB" sz="1800">
                          <a:effectLst/>
                          <a:latin typeface="Candara" panose="020E0502030303020204" pitchFamily="34" charset="0"/>
                        </a:rPr>
                        <a:t>21</a:t>
                      </a:r>
                    </a:p>
                  </a:txBody>
                  <a:tcPr marL="38100" marR="38100" marT="38100" marB="38100" anchor="ctr"/>
                </a:tc>
                <a:tc>
                  <a:txBody>
                    <a:bodyPr/>
                    <a:lstStyle/>
                    <a:p>
                      <a:pPr algn="ctr"/>
                      <a:r>
                        <a:rPr lang="en-GB" sz="1800" dirty="0">
                          <a:effectLst/>
                          <a:latin typeface="Candara" panose="020E0502030303020204" pitchFamily="34" charset="0"/>
                        </a:rPr>
                        <a:t>37 (20, 83)</a:t>
                      </a:r>
                    </a:p>
                  </a:txBody>
                  <a:tcPr marL="38100" marR="38100" marT="38100" marB="38100" anchor="ctr"/>
                </a:tc>
                <a:extLst>
                  <a:ext uri="{0D108BD9-81ED-4DB2-BD59-A6C34878D82A}">
                    <a16:rowId xmlns:a16="http://schemas.microsoft.com/office/drawing/2014/main" val="2764484591"/>
                  </a:ext>
                </a:extLst>
              </a:tr>
              <a:tr h="370840">
                <a:tc>
                  <a:txBody>
                    <a:bodyPr/>
                    <a:lstStyle/>
                    <a:p>
                      <a:r>
                        <a:rPr lang="en-GB" sz="1800">
                          <a:effectLst/>
                          <a:latin typeface="Candara" panose="020E0502030303020204" pitchFamily="34" charset="0"/>
                        </a:rPr>
                        <a:t>Rosenberger and Loomis (2000)</a:t>
                      </a:r>
                    </a:p>
                  </a:txBody>
                  <a:tcPr marL="38100" marR="38100" marT="38100" marB="38100" anchor="ctr"/>
                </a:tc>
                <a:tc>
                  <a:txBody>
                    <a:bodyPr/>
                    <a:lstStyle/>
                    <a:p>
                      <a:r>
                        <a:rPr lang="en-GB" sz="1800">
                          <a:effectLst/>
                          <a:latin typeface="Candara" panose="020E0502030303020204" pitchFamily="34" charset="0"/>
                        </a:rPr>
                        <a:t>META</a:t>
                      </a:r>
                    </a:p>
                  </a:txBody>
                  <a:tcPr marL="38100" marR="38100" marT="38100" marB="38100" anchor="ctr"/>
                </a:tc>
                <a:tc>
                  <a:txBody>
                    <a:bodyPr/>
                    <a:lstStyle/>
                    <a:p>
                      <a:r>
                        <a:rPr lang="en-GB" sz="1800" dirty="0">
                          <a:effectLst/>
                          <a:latin typeface="Candara" panose="020E0502030303020204" pitchFamily="34" charset="0"/>
                        </a:rPr>
                        <a:t>Mixed resources</a:t>
                      </a:r>
                    </a:p>
                  </a:txBody>
                  <a:tcPr marL="38100" marR="38100" marT="38100" marB="38100" anchor="ctr"/>
                </a:tc>
                <a:tc>
                  <a:txBody>
                    <a:bodyPr/>
                    <a:lstStyle/>
                    <a:p>
                      <a:pPr algn="ctr"/>
                      <a:r>
                        <a:rPr lang="en-GB" sz="1800">
                          <a:effectLst/>
                          <a:latin typeface="Candara" panose="020E0502030303020204" pitchFamily="34" charset="0"/>
                        </a:rPr>
                        <a:t>115</a:t>
                      </a:r>
                    </a:p>
                  </a:txBody>
                  <a:tcPr marL="38100" marR="38100" marT="38100" marB="38100" anchor="ctr"/>
                </a:tc>
                <a:tc>
                  <a:txBody>
                    <a:bodyPr/>
                    <a:lstStyle/>
                    <a:p>
                      <a:pPr algn="ctr"/>
                      <a:r>
                        <a:rPr lang="en-GB" sz="1800" dirty="0">
                          <a:effectLst/>
                          <a:latin typeface="Candara" panose="020E0502030303020204" pitchFamily="34" charset="0"/>
                        </a:rPr>
                        <a:t>17 (−79, 319)</a:t>
                      </a:r>
                    </a:p>
                  </a:txBody>
                  <a:tcPr marL="38100" marR="38100" marT="38100" marB="38100" anchor="ctr"/>
                </a:tc>
                <a:extLst>
                  <a:ext uri="{0D108BD9-81ED-4DB2-BD59-A6C34878D82A}">
                    <a16:rowId xmlns:a16="http://schemas.microsoft.com/office/drawing/2014/main" val="1183313773"/>
                  </a:ext>
                </a:extLst>
              </a:tr>
              <a:tr h="370840">
                <a:tc>
                  <a:txBody>
                    <a:bodyPr/>
                    <a:lstStyle/>
                    <a:p>
                      <a:r>
                        <a:rPr lang="en-GB">
                          <a:effectLst/>
                        </a:rPr>
                        <a:t>Rozan (2004)</a:t>
                      </a:r>
                    </a:p>
                  </a:txBody>
                  <a:tcPr marL="38100" marR="38100" marT="38100" marB="38100" anchor="ctr"/>
                </a:tc>
                <a:tc>
                  <a:txBody>
                    <a:bodyPr/>
                    <a:lstStyle/>
                    <a:p>
                      <a:r>
                        <a:rPr lang="en-GB">
                          <a:effectLst/>
                        </a:rPr>
                        <a:t>CV</a:t>
                      </a:r>
                    </a:p>
                  </a:txBody>
                  <a:tcPr marL="38100" marR="38100" marT="38100" marB="38100" anchor="ctr"/>
                </a:tc>
                <a:tc>
                  <a:txBody>
                    <a:bodyPr/>
                    <a:lstStyle/>
                    <a:p>
                      <a:r>
                        <a:rPr lang="en-GB" dirty="0">
                          <a:effectLst/>
                        </a:rPr>
                        <a:t>Air quality</a:t>
                      </a:r>
                    </a:p>
                  </a:txBody>
                  <a:tcPr marL="38100" marR="38100" marT="38100" marB="38100" anchor="ctr"/>
                </a:tc>
                <a:tc>
                  <a:txBody>
                    <a:bodyPr/>
                    <a:lstStyle/>
                    <a:p>
                      <a:pPr algn="ctr"/>
                      <a:r>
                        <a:rPr lang="en-GB">
                          <a:effectLst/>
                        </a:rPr>
                        <a:t>4</a:t>
                      </a:r>
                    </a:p>
                  </a:txBody>
                  <a:tcPr marL="38100" marR="38100" marT="38100" marB="38100" anchor="ctr"/>
                </a:tc>
                <a:tc>
                  <a:txBody>
                    <a:bodyPr/>
                    <a:lstStyle/>
                    <a:p>
                      <a:pPr algn="ctr"/>
                      <a:r>
                        <a:rPr lang="en-GB" dirty="0">
                          <a:effectLst/>
                        </a:rPr>
                        <a:t>−27.5 (−28, −27)</a:t>
                      </a:r>
                    </a:p>
                  </a:txBody>
                  <a:tcPr marL="38100" marR="38100" marT="38100" marB="38100" anchor="ctr"/>
                </a:tc>
                <a:extLst>
                  <a:ext uri="{0D108BD9-81ED-4DB2-BD59-A6C34878D82A}">
                    <a16:rowId xmlns:a16="http://schemas.microsoft.com/office/drawing/2014/main" val="1750145089"/>
                  </a:ext>
                </a:extLst>
              </a:tr>
              <a:tr h="370840">
                <a:tc>
                  <a:txBody>
                    <a:bodyPr/>
                    <a:lstStyle/>
                    <a:p>
                      <a:r>
                        <a:rPr lang="en-GB">
                          <a:effectLst/>
                        </a:rPr>
                        <a:t>Shrestha and Loomis (2003)</a:t>
                      </a:r>
                    </a:p>
                  </a:txBody>
                  <a:tcPr marL="38100" marR="38100" marT="38100" marB="38100" anchor="ctr"/>
                </a:tc>
                <a:tc>
                  <a:txBody>
                    <a:bodyPr/>
                    <a:lstStyle/>
                    <a:p>
                      <a:r>
                        <a:rPr lang="en-GB">
                          <a:effectLst/>
                        </a:rPr>
                        <a:t>META</a:t>
                      </a:r>
                    </a:p>
                  </a:txBody>
                  <a:tcPr marL="38100" marR="38100" marT="38100" marB="38100" anchor="ctr"/>
                </a:tc>
                <a:tc>
                  <a:txBody>
                    <a:bodyPr/>
                    <a:lstStyle/>
                    <a:p>
                      <a:r>
                        <a:rPr lang="en-GB" dirty="0">
                          <a:effectLst/>
                        </a:rPr>
                        <a:t>Mixed resources</a:t>
                      </a:r>
                    </a:p>
                  </a:txBody>
                  <a:tcPr marL="38100" marR="38100" marT="38100" marB="38100" anchor="ctr"/>
                </a:tc>
                <a:tc>
                  <a:txBody>
                    <a:bodyPr/>
                    <a:lstStyle/>
                    <a:p>
                      <a:pPr algn="ctr"/>
                      <a:r>
                        <a:rPr lang="en-GB">
                          <a:effectLst/>
                        </a:rPr>
                        <a:t>34</a:t>
                      </a:r>
                    </a:p>
                  </a:txBody>
                  <a:tcPr marL="38100" marR="38100" marT="38100" marB="38100" anchor="ctr"/>
                </a:tc>
                <a:tc>
                  <a:txBody>
                    <a:bodyPr/>
                    <a:lstStyle/>
                    <a:p>
                      <a:pPr algn="ctr"/>
                      <a:r>
                        <a:rPr lang="en-GB" dirty="0">
                          <a:effectLst/>
                        </a:rPr>
                        <a:t>60 (−74, 411)</a:t>
                      </a:r>
                    </a:p>
                  </a:txBody>
                  <a:tcPr marL="38100" marR="38100" marT="38100" marB="38100" anchor="ctr"/>
                </a:tc>
                <a:extLst>
                  <a:ext uri="{0D108BD9-81ED-4DB2-BD59-A6C34878D82A}">
                    <a16:rowId xmlns:a16="http://schemas.microsoft.com/office/drawing/2014/main" val="4124397933"/>
                  </a:ext>
                </a:extLst>
              </a:tr>
              <a:tr h="370840">
                <a:tc>
                  <a:txBody>
                    <a:bodyPr/>
                    <a:lstStyle/>
                    <a:p>
                      <a:r>
                        <a:rPr lang="en-GB">
                          <a:effectLst/>
                        </a:rPr>
                        <a:t>Shrestha and Loomis (2001)</a:t>
                      </a:r>
                    </a:p>
                  </a:txBody>
                  <a:tcPr marL="38100" marR="38100" marT="38100" marB="38100" anchor="ctr"/>
                </a:tc>
                <a:tc>
                  <a:txBody>
                    <a:bodyPr/>
                    <a:lstStyle/>
                    <a:p>
                      <a:r>
                        <a:rPr lang="en-GB">
                          <a:effectLst/>
                        </a:rPr>
                        <a:t>META</a:t>
                      </a:r>
                    </a:p>
                  </a:txBody>
                  <a:tcPr marL="38100" marR="38100" marT="38100" marB="38100" anchor="ctr"/>
                </a:tc>
                <a:tc>
                  <a:txBody>
                    <a:bodyPr/>
                    <a:lstStyle/>
                    <a:p>
                      <a:r>
                        <a:rPr lang="en-GB" dirty="0">
                          <a:effectLst/>
                        </a:rPr>
                        <a:t>Outdoor recreation</a:t>
                      </a:r>
                    </a:p>
                  </a:txBody>
                  <a:tcPr marL="38100" marR="38100" marT="38100" marB="38100" anchor="ctr"/>
                </a:tc>
                <a:tc>
                  <a:txBody>
                    <a:bodyPr/>
                    <a:lstStyle/>
                    <a:p>
                      <a:pPr algn="ctr"/>
                      <a:r>
                        <a:rPr lang="en-GB">
                          <a:effectLst/>
                        </a:rPr>
                        <a:t>18</a:t>
                      </a:r>
                    </a:p>
                  </a:txBody>
                  <a:tcPr marL="38100" marR="38100" marT="38100" marB="38100" anchor="ctr"/>
                </a:tc>
                <a:tc>
                  <a:txBody>
                    <a:bodyPr/>
                    <a:lstStyle/>
                    <a:p>
                      <a:pPr algn="ctr"/>
                      <a:r>
                        <a:rPr lang="en-GB" dirty="0">
                          <a:effectLst/>
                        </a:rPr>
                        <a:t>6 (−46, 81)</a:t>
                      </a:r>
                    </a:p>
                  </a:txBody>
                  <a:tcPr marL="38100" marR="38100" marT="38100" marB="38100" anchor="ctr"/>
                </a:tc>
                <a:extLst>
                  <a:ext uri="{0D108BD9-81ED-4DB2-BD59-A6C34878D82A}">
                    <a16:rowId xmlns:a16="http://schemas.microsoft.com/office/drawing/2014/main" val="607779774"/>
                  </a:ext>
                </a:extLst>
              </a:tr>
              <a:tr h="370840">
                <a:tc>
                  <a:txBody>
                    <a:bodyPr/>
                    <a:lstStyle/>
                    <a:p>
                      <a:r>
                        <a:rPr lang="en-GB">
                          <a:effectLst/>
                        </a:rPr>
                        <a:t>Stapler and Johnston (2009)</a:t>
                      </a:r>
                    </a:p>
                  </a:txBody>
                  <a:tcPr marL="38100" marR="38100" marT="38100" marB="38100" anchor="ctr"/>
                </a:tc>
                <a:tc>
                  <a:txBody>
                    <a:bodyPr/>
                    <a:lstStyle/>
                    <a:p>
                      <a:r>
                        <a:rPr lang="en-GB">
                          <a:effectLst/>
                        </a:rPr>
                        <a:t>META</a:t>
                      </a:r>
                    </a:p>
                  </a:txBody>
                  <a:tcPr marL="38100" marR="38100" marT="38100" marB="38100" anchor="ctr"/>
                </a:tc>
                <a:tc>
                  <a:txBody>
                    <a:bodyPr/>
                    <a:lstStyle/>
                    <a:p>
                      <a:r>
                        <a:rPr lang="en-GB" dirty="0">
                          <a:effectLst/>
                        </a:rPr>
                        <a:t>Sport fishing</a:t>
                      </a:r>
                    </a:p>
                  </a:txBody>
                  <a:tcPr marL="38100" marR="38100" marT="38100" marB="38100" anchor="ctr"/>
                </a:tc>
                <a:tc>
                  <a:txBody>
                    <a:bodyPr/>
                    <a:lstStyle/>
                    <a:p>
                      <a:pPr algn="ctr"/>
                      <a:r>
                        <a:rPr lang="en-GB">
                          <a:effectLst/>
                        </a:rPr>
                        <a:t>4</a:t>
                      </a:r>
                    </a:p>
                  </a:txBody>
                  <a:tcPr marL="38100" marR="38100" marT="38100" marB="38100" anchor="ctr"/>
                </a:tc>
                <a:tc>
                  <a:txBody>
                    <a:bodyPr/>
                    <a:lstStyle/>
                    <a:p>
                      <a:pPr algn="ctr"/>
                      <a:r>
                        <a:rPr lang="en-GB" dirty="0">
                          <a:effectLst/>
                        </a:rPr>
                        <a:t>228 (64, 572)</a:t>
                      </a:r>
                    </a:p>
                  </a:txBody>
                  <a:tcPr marL="38100" marR="38100" marT="38100" marB="38100" anchor="ctr"/>
                </a:tc>
                <a:extLst>
                  <a:ext uri="{0D108BD9-81ED-4DB2-BD59-A6C34878D82A}">
                    <a16:rowId xmlns:a16="http://schemas.microsoft.com/office/drawing/2014/main" val="407142585"/>
                  </a:ext>
                </a:extLst>
              </a:tr>
              <a:tr h="370840">
                <a:tc>
                  <a:txBody>
                    <a:bodyPr/>
                    <a:lstStyle/>
                    <a:p>
                      <a:r>
                        <a:rPr lang="en-GB">
                          <a:effectLst/>
                        </a:rPr>
                        <a:t>Vandenberg et al. (2001)</a:t>
                      </a:r>
                    </a:p>
                  </a:txBody>
                  <a:tcPr marL="38100" marR="38100" marT="38100" marB="38100" anchor="ctr"/>
                </a:tc>
                <a:tc>
                  <a:txBody>
                    <a:bodyPr/>
                    <a:lstStyle/>
                    <a:p>
                      <a:r>
                        <a:rPr lang="en-GB">
                          <a:effectLst/>
                        </a:rPr>
                        <a:t>CV</a:t>
                      </a:r>
                    </a:p>
                  </a:txBody>
                  <a:tcPr marL="38100" marR="38100" marT="38100" marB="38100" anchor="ctr"/>
                </a:tc>
                <a:tc>
                  <a:txBody>
                    <a:bodyPr/>
                    <a:lstStyle/>
                    <a:p>
                      <a:r>
                        <a:rPr lang="en-GB" dirty="0">
                          <a:effectLst/>
                        </a:rPr>
                        <a:t>Ground water</a:t>
                      </a:r>
                    </a:p>
                  </a:txBody>
                  <a:tcPr marL="38100" marR="38100" marT="38100" marB="38100" anchor="ctr"/>
                </a:tc>
                <a:tc>
                  <a:txBody>
                    <a:bodyPr/>
                    <a:lstStyle/>
                    <a:p>
                      <a:pPr algn="ctr"/>
                      <a:r>
                        <a:rPr lang="en-GB">
                          <a:effectLst/>
                        </a:rPr>
                        <a:t>8</a:t>
                      </a:r>
                    </a:p>
                  </a:txBody>
                  <a:tcPr marL="38100" marR="38100" marT="38100" marB="38100" anchor="ctr"/>
                </a:tc>
                <a:tc>
                  <a:txBody>
                    <a:bodyPr/>
                    <a:lstStyle/>
                    <a:p>
                      <a:pPr algn="ctr"/>
                      <a:r>
                        <a:rPr lang="en-GB" dirty="0">
                          <a:effectLst/>
                        </a:rPr>
                        <a:t>29 (16, 44)</a:t>
                      </a:r>
                    </a:p>
                  </a:txBody>
                  <a:tcPr marL="38100" marR="38100" marT="38100" marB="38100" anchor="ctr"/>
                </a:tc>
                <a:extLst>
                  <a:ext uri="{0D108BD9-81ED-4DB2-BD59-A6C34878D82A}">
                    <a16:rowId xmlns:a16="http://schemas.microsoft.com/office/drawing/2014/main" val="678088486"/>
                  </a:ext>
                </a:extLst>
              </a:tr>
              <a:tr h="370840">
                <a:tc>
                  <a:txBody>
                    <a:bodyPr/>
                    <a:lstStyle/>
                    <a:p>
                      <a:r>
                        <a:rPr lang="en-GB">
                          <a:effectLst/>
                        </a:rPr>
                        <a:t>Zanderson et al. (2007a)</a:t>
                      </a:r>
                    </a:p>
                  </a:txBody>
                  <a:tcPr marL="38100" marR="38100" marT="38100" marB="38100" anchor="ctr"/>
                </a:tc>
                <a:tc>
                  <a:txBody>
                    <a:bodyPr/>
                    <a:lstStyle/>
                    <a:p>
                      <a:r>
                        <a:rPr lang="en-GB">
                          <a:effectLst/>
                        </a:rPr>
                        <a:t>RUM</a:t>
                      </a:r>
                    </a:p>
                  </a:txBody>
                  <a:tcPr marL="38100" marR="38100" marT="38100" marB="38100" anchor="ctr"/>
                </a:tc>
                <a:tc>
                  <a:txBody>
                    <a:bodyPr/>
                    <a:lstStyle/>
                    <a:p>
                      <a:r>
                        <a:rPr lang="en-GB" dirty="0">
                          <a:effectLst/>
                        </a:rPr>
                        <a:t>Forest recreation</a:t>
                      </a:r>
                    </a:p>
                  </a:txBody>
                  <a:tcPr marL="38100" marR="38100" marT="38100" marB="38100" anchor="ctr"/>
                </a:tc>
                <a:tc>
                  <a:txBody>
                    <a:bodyPr/>
                    <a:lstStyle/>
                    <a:p>
                      <a:pPr algn="ctr"/>
                      <a:r>
                        <a:rPr lang="en-GB">
                          <a:effectLst/>
                        </a:rPr>
                        <a:t>6</a:t>
                      </a:r>
                    </a:p>
                  </a:txBody>
                  <a:tcPr marL="38100" marR="38100" marT="38100" marB="38100" anchor="ctr"/>
                </a:tc>
                <a:tc>
                  <a:txBody>
                    <a:bodyPr/>
                    <a:lstStyle/>
                    <a:p>
                      <a:pPr algn="ctr"/>
                      <a:r>
                        <a:rPr lang="en-GB" dirty="0">
                          <a:effectLst/>
                        </a:rPr>
                        <a:t>4 (−66, 55)</a:t>
                      </a:r>
                    </a:p>
                  </a:txBody>
                  <a:tcPr marL="38100" marR="38100" marT="38100" marB="38100" anchor="ctr"/>
                </a:tc>
                <a:extLst>
                  <a:ext uri="{0D108BD9-81ED-4DB2-BD59-A6C34878D82A}">
                    <a16:rowId xmlns:a16="http://schemas.microsoft.com/office/drawing/2014/main" val="207124037"/>
                  </a:ext>
                </a:extLst>
              </a:tr>
              <a:tr h="370840">
                <a:tc>
                  <a:txBody>
                    <a:bodyPr/>
                    <a:lstStyle/>
                    <a:p>
                      <a:r>
                        <a:rPr lang="en-GB">
                          <a:effectLst/>
                        </a:rPr>
                        <a:t>Zanderson et al. (2007b)</a:t>
                      </a:r>
                    </a:p>
                  </a:txBody>
                  <a:tcPr marL="38100" marR="38100" marT="38100" marB="38100" anchor="ctr"/>
                </a:tc>
                <a:tc>
                  <a:txBody>
                    <a:bodyPr/>
                    <a:lstStyle/>
                    <a:p>
                      <a:r>
                        <a:rPr lang="en-GB" dirty="0">
                          <a:effectLst/>
                        </a:rPr>
                        <a:t>RUM</a:t>
                      </a:r>
                    </a:p>
                  </a:txBody>
                  <a:tcPr marL="38100" marR="38100" marT="38100" marB="38100" anchor="ctr"/>
                </a:tc>
                <a:tc>
                  <a:txBody>
                    <a:bodyPr/>
                    <a:lstStyle/>
                    <a:p>
                      <a:r>
                        <a:rPr lang="en-GB" dirty="0">
                          <a:effectLst/>
                        </a:rPr>
                        <a:t>Forest recreation</a:t>
                      </a:r>
                    </a:p>
                  </a:txBody>
                  <a:tcPr marL="38100" marR="38100" marT="38100" marB="38100" anchor="ctr"/>
                </a:tc>
                <a:tc>
                  <a:txBody>
                    <a:bodyPr/>
                    <a:lstStyle/>
                    <a:p>
                      <a:pPr algn="ctr"/>
                      <a:r>
                        <a:rPr lang="en-GB" dirty="0">
                          <a:effectLst/>
                        </a:rPr>
                        <a:t>104</a:t>
                      </a:r>
                    </a:p>
                  </a:txBody>
                  <a:tcPr marL="38100" marR="38100" marT="38100" marB="38100" anchor="ctr"/>
                </a:tc>
                <a:tc>
                  <a:txBody>
                    <a:bodyPr/>
                    <a:lstStyle/>
                    <a:p>
                      <a:pPr algn="ctr"/>
                      <a:r>
                        <a:rPr lang="en-GB" dirty="0">
                          <a:effectLst/>
                        </a:rPr>
                        <a:t>180 (−73, 1111)</a:t>
                      </a:r>
                    </a:p>
                  </a:txBody>
                  <a:tcPr marL="38100" marR="38100" marT="38100" marB="38100" anchor="ctr"/>
                </a:tc>
                <a:extLst>
                  <a:ext uri="{0D108BD9-81ED-4DB2-BD59-A6C34878D82A}">
                    <a16:rowId xmlns:a16="http://schemas.microsoft.com/office/drawing/2014/main" val="727367676"/>
                  </a:ext>
                </a:extLst>
              </a:tr>
            </a:tbl>
          </a:graphicData>
        </a:graphic>
      </p:graphicFrame>
    </p:spTree>
    <p:extLst>
      <p:ext uri="{BB962C8B-B14F-4D97-AF65-F5344CB8AC3E}">
        <p14:creationId xmlns:p14="http://schemas.microsoft.com/office/powerpoint/2010/main" val="345509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F78F0A2A-EF9E-4EB7-BF90-5DD11C2CF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36"/>
            <a:ext cx="4648200" cy="3463364"/>
          </a:xfrm>
          <a:prstGeom prst="rect">
            <a:avLst/>
          </a:prstGeom>
        </p:spPr>
      </p:pic>
      <p:pic>
        <p:nvPicPr>
          <p:cNvPr id="5" name="Picture 4" descr="Chart, histogram&#10;&#10;Description automatically generated">
            <a:extLst>
              <a:ext uri="{FF2B5EF4-FFF2-40B4-BE49-F238E27FC236}">
                <a16:creationId xmlns:a16="http://schemas.microsoft.com/office/drawing/2014/main" id="{0CDBA11E-B99E-41DC-8D9B-2B0D8539F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809" y="152400"/>
            <a:ext cx="4861191" cy="3429000"/>
          </a:xfrm>
          <a:prstGeom prst="rect">
            <a:avLst/>
          </a:prstGeom>
        </p:spPr>
      </p:pic>
      <p:sp>
        <p:nvSpPr>
          <p:cNvPr id="6" name="TextBox 5">
            <a:extLst>
              <a:ext uri="{FF2B5EF4-FFF2-40B4-BE49-F238E27FC236}">
                <a16:creationId xmlns:a16="http://schemas.microsoft.com/office/drawing/2014/main" id="{4643E498-92AE-48BF-8946-512F6B2C2CD1}"/>
              </a:ext>
            </a:extLst>
          </p:cNvPr>
          <p:cNvSpPr txBox="1"/>
          <p:nvPr/>
        </p:nvSpPr>
        <p:spPr>
          <a:xfrm>
            <a:off x="6591698" y="6457890"/>
            <a:ext cx="2552302" cy="400110"/>
          </a:xfrm>
          <a:prstGeom prst="rect">
            <a:avLst/>
          </a:prstGeom>
          <a:noFill/>
        </p:spPr>
        <p:txBody>
          <a:bodyPr wrap="none" rtlCol="0">
            <a:spAutoFit/>
          </a:bodyPr>
          <a:lstStyle/>
          <a:p>
            <a:r>
              <a:rPr lang="en-GB" sz="2000" dirty="0">
                <a:latin typeface="Candara" panose="020E0502030303020204" pitchFamily="34" charset="0"/>
              </a:rPr>
              <a:t>Kaul et al., 2013, JEEM</a:t>
            </a:r>
          </a:p>
        </p:txBody>
      </p:sp>
    </p:spTree>
    <p:extLst>
      <p:ext uri="{BB962C8B-B14F-4D97-AF65-F5344CB8AC3E}">
        <p14:creationId xmlns:p14="http://schemas.microsoft.com/office/powerpoint/2010/main" val="3037954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 y="0"/>
            <a:ext cx="9144000" cy="5754965"/>
          </a:xfrm>
          <a:prstGeom prst="rect">
            <a:avLst/>
          </a:prstGeom>
          <a:noFill/>
          <a:ln w="9525">
            <a:noFill/>
            <a:miter lim="800000"/>
            <a:headEnd/>
            <a:tailEnd/>
          </a:ln>
        </p:spPr>
      </p:pic>
      <p:pic>
        <p:nvPicPr>
          <p:cNvPr id="3" name="Picture 2">
            <a:extLst>
              <a:ext uri="{FF2B5EF4-FFF2-40B4-BE49-F238E27FC236}">
                <a16:creationId xmlns:a16="http://schemas.microsoft.com/office/drawing/2014/main" id="{490FE82A-CD7E-4A95-8317-AEB0D681A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852219"/>
            <a:ext cx="1981200" cy="1981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latin typeface="Candara" panose="020E0502030303020204" pitchFamily="34" charset="0"/>
              </a:rPr>
              <a:t>The specialised are likely to loose, as are the marginalised</a:t>
            </a:r>
          </a:p>
        </p:txBody>
      </p:sp>
      <p:pic>
        <p:nvPicPr>
          <p:cNvPr id="3" name="Picture 2">
            <a:extLst>
              <a:ext uri="{FF2B5EF4-FFF2-40B4-BE49-F238E27FC236}">
                <a16:creationId xmlns:a16="http://schemas.microsoft.com/office/drawing/2014/main" id="{82E564C3-0EF7-4484-AC61-03D014FAB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156343"/>
            <a:ext cx="5562600" cy="37016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able, person, indoor, green&#10;&#10;Description automatically generated">
            <a:extLst>
              <a:ext uri="{FF2B5EF4-FFF2-40B4-BE49-F238E27FC236}">
                <a16:creationId xmlns:a16="http://schemas.microsoft.com/office/drawing/2014/main" id="{3449EB9C-7D8A-4C39-9559-22D4150D30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1" t="17778" r="27685" b="26667"/>
          <a:stretch/>
        </p:blipFill>
        <p:spPr>
          <a:xfrm>
            <a:off x="76200" y="76200"/>
            <a:ext cx="5071872" cy="3962400"/>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2C80CD4F-74AE-4A00-8D10-609B271565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 t="14897" r="6728" b="23992"/>
          <a:stretch/>
        </p:blipFill>
        <p:spPr>
          <a:xfrm>
            <a:off x="1371600" y="3041196"/>
            <a:ext cx="7772400" cy="3816804"/>
          </a:xfrm>
          <a:prstGeom prst="rect">
            <a:avLst/>
          </a:prstGeom>
        </p:spPr>
      </p:pic>
    </p:spTree>
    <p:extLst>
      <p:ext uri="{BB962C8B-B14F-4D97-AF65-F5344CB8AC3E}">
        <p14:creationId xmlns:p14="http://schemas.microsoft.com/office/powerpoint/2010/main" val="43647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latin typeface="Candara" panose="020E0502030303020204" pitchFamily="34" charset="0"/>
              </a:rPr>
              <a:t>Climate change affects water (for drinking, irrigation, cooling), droughts and floods</a:t>
            </a:r>
          </a:p>
        </p:txBody>
      </p:sp>
    </p:spTree>
    <p:extLst>
      <p:ext uri="{BB962C8B-B14F-4D97-AF65-F5344CB8AC3E}">
        <p14:creationId xmlns:p14="http://schemas.microsoft.com/office/powerpoint/2010/main" val="1147775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81000"/>
            <a:ext cx="9144000" cy="16388727"/>
          </a:xfrm>
          <a:prstGeom prst="rect">
            <a:avLst/>
          </a:prstGeom>
        </p:spPr>
      </p:pic>
    </p:spTree>
    <p:extLst>
      <p:ext uri="{BB962C8B-B14F-4D97-AF65-F5344CB8AC3E}">
        <p14:creationId xmlns:p14="http://schemas.microsoft.com/office/powerpoint/2010/main" val="219019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solidFill>
                  <a:schemeClr val="bg1">
                    <a:lumMod val="50000"/>
                  </a:schemeClr>
                </a:solidFill>
                <a:latin typeface="Candara" panose="020E0502030303020204" pitchFamily="34" charset="0"/>
              </a:rPr>
              <a:t>Climate change affects water (for drinking, irrigation, cooling), droughts and floods</a:t>
            </a:r>
          </a:p>
          <a:p>
            <a:pPr>
              <a:lnSpc>
                <a:spcPct val="90000"/>
              </a:lnSpc>
            </a:pPr>
            <a:r>
              <a:rPr lang="de-DE" sz="2800" dirty="0">
                <a:latin typeface="Candara" panose="020E0502030303020204" pitchFamily="34" charset="0"/>
              </a:rPr>
              <a:t>Climate change affects energy production and consumption; tourism; construction; transport; labour productivity and so on</a:t>
            </a:r>
            <a:endParaRPr lang="en-GB" sz="2800" dirty="0">
              <a:latin typeface="Candara" panose="020E0502030303020204" pitchFamily="34" charset="0"/>
            </a:endParaRPr>
          </a:p>
        </p:txBody>
      </p:sp>
    </p:spTree>
    <p:extLst>
      <p:ext uri="{BB962C8B-B14F-4D97-AF65-F5344CB8AC3E}">
        <p14:creationId xmlns:p14="http://schemas.microsoft.com/office/powerpoint/2010/main" val="306488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5E058D4C-DE42-48FE-AAB4-C8F0E1901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17167"/>
          </a:xfrm>
          <a:prstGeom prst="rect">
            <a:avLst/>
          </a:prstGeom>
        </p:spPr>
      </p:pic>
      <p:pic>
        <p:nvPicPr>
          <p:cNvPr id="5" name="Picture 4" descr="Chart, waterfall chart&#10;&#10;Description automatically generated">
            <a:extLst>
              <a:ext uri="{FF2B5EF4-FFF2-40B4-BE49-F238E27FC236}">
                <a16:creationId xmlns:a16="http://schemas.microsoft.com/office/drawing/2014/main" id="{E480C917-ADAA-4CC5-A720-2301C3AF3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3581400"/>
            <a:ext cx="9141543" cy="2989351"/>
          </a:xfrm>
          <a:prstGeom prst="rect">
            <a:avLst/>
          </a:prstGeom>
        </p:spPr>
      </p:pic>
      <p:sp>
        <p:nvSpPr>
          <p:cNvPr id="8" name="Rectangle 7">
            <a:extLst>
              <a:ext uri="{FF2B5EF4-FFF2-40B4-BE49-F238E27FC236}">
                <a16:creationId xmlns:a16="http://schemas.microsoft.com/office/drawing/2014/main" id="{F8E20A31-C5ED-4482-AA60-02CD3018BF54}"/>
              </a:ext>
            </a:extLst>
          </p:cNvPr>
          <p:cNvSpPr/>
          <p:nvPr/>
        </p:nvSpPr>
        <p:spPr>
          <a:xfrm>
            <a:off x="0" y="6570751"/>
            <a:ext cx="9141543" cy="3537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6344742"/>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1862</Words>
  <Application>Microsoft Office PowerPoint</Application>
  <PresentationFormat>On-screen Show (4:3)</PresentationFormat>
  <Paragraphs>327</Paragraphs>
  <Slides>35</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 Narrow</vt:lpstr>
      <vt:lpstr>Cambria Math</vt:lpstr>
      <vt:lpstr>Candara</vt:lpstr>
      <vt:lpstr>Comic Sans MS</vt:lpstr>
      <vt:lpstr>Times New Roman</vt:lpstr>
      <vt:lpstr>Standarddesign</vt:lpstr>
      <vt:lpstr>Impacts and Valuation</vt:lpstr>
      <vt:lpstr>Impacts of Climate</vt:lpstr>
      <vt:lpstr>PowerPoint Presentation</vt:lpstr>
      <vt:lpstr>Impacts of Climate</vt:lpstr>
      <vt:lpstr>PowerPoint Presentation</vt:lpstr>
      <vt:lpstr>Impacts of Climate</vt:lpstr>
      <vt:lpstr>PowerPoint Presentation</vt:lpstr>
      <vt:lpstr>Impacts of Climate</vt:lpstr>
      <vt:lpstr>PowerPoint Presentation</vt:lpstr>
      <vt:lpstr>Impacts of Climate -2</vt:lpstr>
      <vt:lpstr>Impacts of Climate -3</vt:lpstr>
      <vt:lpstr>The Gruenspecht Rule of Adaptation</vt:lpstr>
      <vt:lpstr>Impacts of Climate -3</vt:lpstr>
      <vt:lpstr>PowerPoint Presentation</vt:lpstr>
      <vt:lpstr>Impacts of Climate</vt:lpstr>
      <vt:lpstr>PowerPoint Presentation</vt:lpstr>
      <vt:lpstr>PowerPoint Presentation</vt:lpstr>
      <vt:lpstr>Impacts of Climate</vt:lpstr>
      <vt:lpstr>PowerPoint Presentation</vt:lpstr>
      <vt:lpstr>Impacts of Climate</vt:lpstr>
      <vt:lpstr>PowerPoint Presentation</vt:lpstr>
      <vt:lpstr>Benefit-cost analysis</vt:lpstr>
      <vt:lpstr>Monetary Valuation</vt:lpstr>
      <vt:lpstr>Hedonic Pricing</vt:lpstr>
      <vt:lpstr>Hedonic Pricing -2</vt:lpstr>
      <vt:lpstr>Travel Costs</vt:lpstr>
      <vt:lpstr>Contingent Valuation</vt:lpstr>
      <vt:lpstr>CVM: Potential Biases</vt:lpstr>
      <vt:lpstr>WTP v WTAC</vt:lpstr>
      <vt:lpstr>PowerPoint Presentation</vt:lpstr>
      <vt:lpstr>WTP and WTAC -2</vt:lpstr>
      <vt:lpstr>Benefit transfer</vt:lpstr>
      <vt:lpstr>PowerPoint Presentation</vt:lpstr>
      <vt:lpstr>PowerPoint Presentation</vt:lpstr>
      <vt:lpstr>PowerPoint Presentation</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240</cp:revision>
  <dcterms:created xsi:type="dcterms:W3CDTF">2000-09-24T19:27:04Z</dcterms:created>
  <dcterms:modified xsi:type="dcterms:W3CDTF">2020-10-21T09:16:46Z</dcterms:modified>
</cp:coreProperties>
</file>